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Average"/>
      <p:regular r:id="rId33"/>
    </p:embeddedFont>
    <p:embeddedFont>
      <p:font typeface="Oswald"/>
      <p:regular r:id="rId34"/>
      <p:bold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Average-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Oswald-bold.fntdata"/><Relationship Id="rId12" Type="http://schemas.openxmlformats.org/officeDocument/2006/relationships/slide" Target="slides/slide7.xml"/><Relationship Id="rId34" Type="http://schemas.openxmlformats.org/officeDocument/2006/relationships/font" Target="fonts/Oswald-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16eeb425dea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16eeb425de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7f73cb0143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7f73cb0143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7f73cb0143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7f73cb0143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7f73cb0143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7f73cb0143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7f73cb0143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7f73cb0143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7f73cb0143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7f73cb0143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a88c439fbb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a88c439fbb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a88c439fbb_6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a88c439fbb_6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a88c439fbb_6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a88c439fbb_6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a88c439fbb_6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a88c439fbb_6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ac1f8d39c1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ac1f8d39c1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9ef745df3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9ef745df3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a88c439fbb_6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a88c439fbb_6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a88c439fbb_6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a88c439fbb_6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a88c439fbb_6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a88c439fbb_6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a88c439fbb_6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a88c439fbb_6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a88c439fbb_6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a88c439fbb_6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ac1f8d39c1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ac1f8d39c1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a1f49079e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1a1f49079e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9ef745df3f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9ef745df3f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a85f4f64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a85f4f64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ac1f8d39c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ac1f8d39c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a1f49079e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a1f49079e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7f73cb014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7f73cb014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7f73cb014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7f73cb014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7f73cb014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7f73cb014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7f73cb014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7f73cb014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dk1"/>
              </a:buClr>
              <a:buSzPts val="2100"/>
              <a:buNone/>
              <a:defRPr sz="21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accent3"/>
                </a:solidFill>
                <a:latin typeface="Average"/>
                <a:ea typeface="Average"/>
                <a:cs typeface="Average"/>
                <a:sym typeface="Average"/>
              </a:defRPr>
            </a:lvl1pPr>
            <a:lvl2pPr lvl="1" rtl="0" algn="r">
              <a:buNone/>
              <a:defRPr sz="1000">
                <a:solidFill>
                  <a:schemeClr val="accent3"/>
                </a:solidFill>
                <a:latin typeface="Average"/>
                <a:ea typeface="Average"/>
                <a:cs typeface="Average"/>
                <a:sym typeface="Average"/>
              </a:defRPr>
            </a:lvl2pPr>
            <a:lvl3pPr lvl="2" rtl="0" algn="r">
              <a:buNone/>
              <a:defRPr sz="1000">
                <a:solidFill>
                  <a:schemeClr val="accent3"/>
                </a:solidFill>
                <a:latin typeface="Average"/>
                <a:ea typeface="Average"/>
                <a:cs typeface="Average"/>
                <a:sym typeface="Average"/>
              </a:defRPr>
            </a:lvl3pPr>
            <a:lvl4pPr lvl="3" rtl="0" algn="r">
              <a:buNone/>
              <a:defRPr sz="1000">
                <a:solidFill>
                  <a:schemeClr val="accent3"/>
                </a:solidFill>
                <a:latin typeface="Average"/>
                <a:ea typeface="Average"/>
                <a:cs typeface="Average"/>
                <a:sym typeface="Average"/>
              </a:defRPr>
            </a:lvl4pPr>
            <a:lvl5pPr lvl="4" rtl="0" algn="r">
              <a:buNone/>
              <a:defRPr sz="1000">
                <a:solidFill>
                  <a:schemeClr val="accent3"/>
                </a:solidFill>
                <a:latin typeface="Average"/>
                <a:ea typeface="Average"/>
                <a:cs typeface="Average"/>
                <a:sym typeface="Average"/>
              </a:defRPr>
            </a:lvl5pPr>
            <a:lvl6pPr lvl="5" rtl="0" algn="r">
              <a:buNone/>
              <a:defRPr sz="1000">
                <a:solidFill>
                  <a:schemeClr val="accent3"/>
                </a:solidFill>
                <a:latin typeface="Average"/>
                <a:ea typeface="Average"/>
                <a:cs typeface="Average"/>
                <a:sym typeface="Average"/>
              </a:defRPr>
            </a:lvl6pPr>
            <a:lvl7pPr lvl="6" rtl="0" algn="r">
              <a:buNone/>
              <a:defRPr sz="1000">
                <a:solidFill>
                  <a:schemeClr val="accent3"/>
                </a:solidFill>
                <a:latin typeface="Average"/>
                <a:ea typeface="Average"/>
                <a:cs typeface="Average"/>
                <a:sym typeface="Average"/>
              </a:defRPr>
            </a:lvl7pPr>
            <a:lvl8pPr lvl="7" rtl="0" algn="r">
              <a:buNone/>
              <a:defRPr sz="1000">
                <a:solidFill>
                  <a:schemeClr val="accent3"/>
                </a:solidFill>
                <a:latin typeface="Average"/>
                <a:ea typeface="Average"/>
                <a:cs typeface="Average"/>
                <a:sym typeface="Average"/>
              </a:defRPr>
            </a:lvl8pPr>
            <a:lvl9pPr lvl="8" rtl="0"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C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21.png"/><Relationship Id="rId6"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8.png"/><Relationship Id="rId5"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5.png"/><Relationship Id="rId5" Type="http://schemas.openxmlformats.org/officeDocument/2006/relationships/image" Target="../media/image14.png"/><Relationship Id="rId6"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31.png"/><Relationship Id="rId5" Type="http://schemas.openxmlformats.org/officeDocument/2006/relationships/image" Target="../media/image36.png"/><Relationship Id="rId6"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44.png"/><Relationship Id="rId5" Type="http://schemas.openxmlformats.org/officeDocument/2006/relationships/image" Target="../media/image39.png"/><Relationship Id="rId6" Type="http://schemas.openxmlformats.org/officeDocument/2006/relationships/image" Target="../media/image35.png"/><Relationship Id="rId7"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34.png"/><Relationship Id="rId5" Type="http://schemas.openxmlformats.org/officeDocument/2006/relationships/image" Target="../media/image32.png"/><Relationship Id="rId6"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47.png"/><Relationship Id="rId5" Type="http://schemas.openxmlformats.org/officeDocument/2006/relationships/image" Target="../media/image37.png"/><Relationship Id="rId6" Type="http://schemas.openxmlformats.org/officeDocument/2006/relationships/image" Target="../media/image40.png"/><Relationship Id="rId7" Type="http://schemas.openxmlformats.org/officeDocument/2006/relationships/image" Target="../media/image4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41.png"/><Relationship Id="rId5" Type="http://schemas.openxmlformats.org/officeDocument/2006/relationships/image" Target="../media/image48.png"/><Relationship Id="rId6" Type="http://schemas.openxmlformats.org/officeDocument/2006/relationships/image" Target="../media/image45.png"/><Relationship Id="rId7" Type="http://schemas.openxmlformats.org/officeDocument/2006/relationships/image" Target="../media/image5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43.png"/><Relationship Id="rId5" Type="http://schemas.openxmlformats.org/officeDocument/2006/relationships/image" Target="../media/image5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46.png"/><Relationship Id="rId5" Type="http://schemas.openxmlformats.org/officeDocument/2006/relationships/image" Target="../media/image5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55.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29.png"/><Relationship Id="rId5" Type="http://schemas.openxmlformats.org/officeDocument/2006/relationships/image" Target="../media/image1.png"/><Relationship Id="rId6" Type="http://schemas.openxmlformats.org/officeDocument/2006/relationships/image" Target="../media/image12.png"/><Relationship Id="rId7" Type="http://schemas.openxmlformats.org/officeDocument/2006/relationships/image" Target="../media/image27.png"/><Relationship Id="rId8"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23.png"/><Relationship Id="rId5" Type="http://schemas.openxmlformats.org/officeDocument/2006/relationships/image" Target="../media/image17.png"/><Relationship Id="rId6" Type="http://schemas.openxmlformats.org/officeDocument/2006/relationships/image" Target="../media/image16.png"/><Relationship Id="rId7" Type="http://schemas.openxmlformats.org/officeDocument/2006/relationships/image" Target="../media/image19.png"/><Relationship Id="rId8"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 name="Shape 58"/>
        <p:cNvGrpSpPr/>
        <p:nvPr/>
      </p:nvGrpSpPr>
      <p:grpSpPr>
        <a:xfrm>
          <a:off x="0" y="0"/>
          <a:ext cx="0" cy="0"/>
          <a:chOff x="0" y="0"/>
          <a:chExt cx="0" cy="0"/>
        </a:xfrm>
      </p:grpSpPr>
      <p:sp>
        <p:nvSpPr>
          <p:cNvPr id="59" name="Google Shape;59;p13"/>
          <p:cNvSpPr/>
          <p:nvPr/>
        </p:nvSpPr>
        <p:spPr>
          <a:xfrm>
            <a:off x="250" y="-23300"/>
            <a:ext cx="9144000" cy="1056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txBox="1"/>
          <p:nvPr>
            <p:ph type="title"/>
          </p:nvPr>
        </p:nvSpPr>
        <p:spPr>
          <a:xfrm>
            <a:off x="3842625" y="450260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CA" sz="2000"/>
              <a:t>AMATH463: Fluid Dynamics</a:t>
            </a:r>
            <a:endParaRPr sz="2000"/>
          </a:p>
        </p:txBody>
      </p:sp>
      <p:pic>
        <p:nvPicPr>
          <p:cNvPr id="61" name="Google Shape;61;p13"/>
          <p:cNvPicPr preferRelativeResize="0"/>
          <p:nvPr/>
        </p:nvPicPr>
        <p:blipFill>
          <a:blip r:embed="rId3">
            <a:alphaModFix/>
          </a:blip>
          <a:stretch>
            <a:fillRect/>
          </a:stretch>
        </p:blipFill>
        <p:spPr>
          <a:xfrm>
            <a:off x="408300" y="1428100"/>
            <a:ext cx="2827799" cy="2739450"/>
          </a:xfrm>
          <a:prstGeom prst="rect">
            <a:avLst/>
          </a:prstGeom>
          <a:noFill/>
          <a:ln>
            <a:noFill/>
          </a:ln>
        </p:spPr>
      </p:pic>
      <p:pic>
        <p:nvPicPr>
          <p:cNvPr id="62" name="Google Shape;62;p13"/>
          <p:cNvPicPr preferRelativeResize="0"/>
          <p:nvPr/>
        </p:nvPicPr>
        <p:blipFill>
          <a:blip r:embed="rId4">
            <a:alphaModFix/>
          </a:blip>
          <a:stretch>
            <a:fillRect/>
          </a:stretch>
        </p:blipFill>
        <p:spPr>
          <a:xfrm>
            <a:off x="-59450" y="4469975"/>
            <a:ext cx="2152477" cy="861000"/>
          </a:xfrm>
          <a:prstGeom prst="rect">
            <a:avLst/>
          </a:prstGeom>
          <a:noFill/>
          <a:ln>
            <a:noFill/>
          </a:ln>
        </p:spPr>
      </p:pic>
      <p:sp>
        <p:nvSpPr>
          <p:cNvPr id="63" name="Google Shape;63;p13"/>
          <p:cNvSpPr txBox="1"/>
          <p:nvPr/>
        </p:nvSpPr>
        <p:spPr>
          <a:xfrm>
            <a:off x="334950" y="140475"/>
            <a:ext cx="59667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2400">
                <a:latin typeface="Oswald"/>
                <a:ea typeface="Oswald"/>
                <a:cs typeface="Oswald"/>
                <a:sym typeface="Oswald"/>
              </a:rPr>
              <a:t>Final Project: Hurricanes</a:t>
            </a:r>
            <a:endParaRPr sz="2400">
              <a:latin typeface="Oswald"/>
              <a:ea typeface="Oswald"/>
              <a:cs typeface="Oswald"/>
              <a:sym typeface="Oswald"/>
            </a:endParaRPr>
          </a:p>
          <a:p>
            <a:pPr indent="0" lvl="0" marL="0" rtl="0" algn="l">
              <a:spcBef>
                <a:spcPts val="0"/>
              </a:spcBef>
              <a:spcAft>
                <a:spcPts val="0"/>
              </a:spcAft>
              <a:buNone/>
            </a:pPr>
            <a:r>
              <a:t/>
            </a:r>
            <a:endParaRPr>
              <a:latin typeface="Oswald"/>
              <a:ea typeface="Oswald"/>
              <a:cs typeface="Oswald"/>
              <a:sym typeface="Oswald"/>
            </a:endParaRPr>
          </a:p>
          <a:p>
            <a:pPr indent="0" lvl="0" marL="0" rtl="0" algn="l">
              <a:spcBef>
                <a:spcPts val="0"/>
              </a:spcBef>
              <a:spcAft>
                <a:spcPts val="0"/>
              </a:spcAft>
              <a:buNone/>
            </a:pPr>
            <a:r>
              <a:t/>
            </a:r>
            <a:endParaRPr>
              <a:latin typeface="Oswald"/>
              <a:ea typeface="Oswald"/>
              <a:cs typeface="Oswald"/>
              <a:sym typeface="Oswald"/>
            </a:endParaRPr>
          </a:p>
        </p:txBody>
      </p:sp>
      <p:cxnSp>
        <p:nvCxnSpPr>
          <p:cNvPr id="64" name="Google Shape;64;p13"/>
          <p:cNvCxnSpPr>
            <a:stCxn id="63" idx="1"/>
          </p:cNvCxnSpPr>
          <p:nvPr/>
        </p:nvCxnSpPr>
        <p:spPr>
          <a:xfrm>
            <a:off x="334950" y="633075"/>
            <a:ext cx="8362500" cy="0"/>
          </a:xfrm>
          <a:prstGeom prst="straightConnector1">
            <a:avLst/>
          </a:prstGeom>
          <a:noFill/>
          <a:ln cap="flat" cmpd="sng" w="9525">
            <a:solidFill>
              <a:schemeClr val="dk2"/>
            </a:solidFill>
            <a:prstDash val="solid"/>
            <a:round/>
            <a:headEnd len="med" w="med" type="none"/>
            <a:tailEnd len="med" w="med" type="none"/>
          </a:ln>
        </p:spPr>
      </p:cxnSp>
      <p:sp>
        <p:nvSpPr>
          <p:cNvPr id="65" name="Google Shape;65;p13"/>
          <p:cNvSpPr txBox="1"/>
          <p:nvPr/>
        </p:nvSpPr>
        <p:spPr>
          <a:xfrm>
            <a:off x="334950" y="633075"/>
            <a:ext cx="469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Oswald"/>
                <a:ea typeface="Oswald"/>
                <a:cs typeface="Oswald"/>
                <a:sym typeface="Oswald"/>
              </a:rPr>
              <a:t>Petra M. Duff &amp; David René</a:t>
            </a:r>
            <a:endParaRPr>
              <a:latin typeface="Average"/>
              <a:ea typeface="Average"/>
              <a:cs typeface="Average"/>
              <a:sym typeface="Average"/>
            </a:endParaRPr>
          </a:p>
        </p:txBody>
      </p:sp>
      <p:grpSp>
        <p:nvGrpSpPr>
          <p:cNvPr id="66" name="Google Shape;66;p13"/>
          <p:cNvGrpSpPr/>
          <p:nvPr/>
        </p:nvGrpSpPr>
        <p:grpSpPr>
          <a:xfrm>
            <a:off x="4065050" y="1332325"/>
            <a:ext cx="4695300" cy="1665050"/>
            <a:chOff x="3912650" y="1027525"/>
            <a:chExt cx="4695300" cy="1665050"/>
          </a:xfrm>
        </p:grpSpPr>
        <p:sp>
          <p:nvSpPr>
            <p:cNvPr id="67" name="Google Shape;67;p13"/>
            <p:cNvSpPr txBox="1"/>
            <p:nvPr/>
          </p:nvSpPr>
          <p:spPr>
            <a:xfrm>
              <a:off x="4002300" y="1027525"/>
              <a:ext cx="3358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2400">
                  <a:solidFill>
                    <a:schemeClr val="dk1"/>
                  </a:solidFill>
                  <a:latin typeface="Oswald"/>
                  <a:ea typeface="Oswald"/>
                  <a:cs typeface="Oswald"/>
                  <a:sym typeface="Oswald"/>
                </a:rPr>
                <a:t>Goal Outline</a:t>
              </a:r>
              <a:endParaRPr sz="2400">
                <a:solidFill>
                  <a:schemeClr val="dk1"/>
                </a:solidFill>
                <a:latin typeface="Oswald"/>
                <a:ea typeface="Oswald"/>
                <a:cs typeface="Oswald"/>
                <a:sym typeface="Oswald"/>
              </a:endParaRPr>
            </a:p>
          </p:txBody>
        </p:sp>
        <p:sp>
          <p:nvSpPr>
            <p:cNvPr id="68" name="Google Shape;68;p13"/>
            <p:cNvSpPr txBox="1"/>
            <p:nvPr/>
          </p:nvSpPr>
          <p:spPr>
            <a:xfrm>
              <a:off x="3912650" y="1430475"/>
              <a:ext cx="46953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Oswald"/>
                <a:buChar char="●"/>
              </a:pPr>
              <a:r>
                <a:rPr lang="en-CA">
                  <a:solidFill>
                    <a:schemeClr val="dk1"/>
                  </a:solidFill>
                  <a:latin typeface="Oswald"/>
                  <a:ea typeface="Oswald"/>
                  <a:cs typeface="Oswald"/>
                  <a:sym typeface="Oswald"/>
                </a:rPr>
                <a:t>Study the fluid dynamics of the formation of hurricanes.</a:t>
              </a:r>
              <a:endParaRPr>
                <a:solidFill>
                  <a:schemeClr val="dk1"/>
                </a:solidFill>
                <a:latin typeface="Oswald"/>
                <a:ea typeface="Oswald"/>
                <a:cs typeface="Oswald"/>
                <a:sym typeface="Oswald"/>
              </a:endParaRPr>
            </a:p>
            <a:p>
              <a:pPr indent="-317500" lvl="0" marL="457200" rtl="0" algn="l">
                <a:spcBef>
                  <a:spcPts val="0"/>
                </a:spcBef>
                <a:spcAft>
                  <a:spcPts val="0"/>
                </a:spcAft>
                <a:buClr>
                  <a:schemeClr val="dk1"/>
                </a:buClr>
                <a:buSzPts val="1400"/>
                <a:buFont typeface="Oswald"/>
                <a:buChar char="●"/>
              </a:pPr>
              <a:r>
                <a:rPr lang="en-CA">
                  <a:solidFill>
                    <a:schemeClr val="dk1"/>
                  </a:solidFill>
                  <a:latin typeface="Oswald"/>
                  <a:ea typeface="Oswald"/>
                  <a:cs typeface="Oswald"/>
                  <a:sym typeface="Oswald"/>
                </a:rPr>
                <a:t>Focus on computational </a:t>
              </a:r>
              <a:r>
                <a:rPr lang="en-CA">
                  <a:solidFill>
                    <a:schemeClr val="dk1"/>
                  </a:solidFill>
                  <a:latin typeface="Oswald"/>
                  <a:ea typeface="Oswald"/>
                  <a:cs typeface="Oswald"/>
                  <a:sym typeface="Oswald"/>
                </a:rPr>
                <a:t>analysis.</a:t>
              </a:r>
              <a:endParaRPr>
                <a:solidFill>
                  <a:schemeClr val="dk1"/>
                </a:solidFill>
                <a:latin typeface="Oswald"/>
                <a:ea typeface="Oswald"/>
                <a:cs typeface="Oswald"/>
                <a:sym typeface="Oswald"/>
              </a:endParaRPr>
            </a:p>
            <a:p>
              <a:pPr indent="-317500" lvl="0" marL="457200" rtl="0" algn="l">
                <a:spcBef>
                  <a:spcPts val="0"/>
                </a:spcBef>
                <a:spcAft>
                  <a:spcPts val="0"/>
                </a:spcAft>
                <a:buClr>
                  <a:schemeClr val="dk1"/>
                </a:buClr>
                <a:buSzPts val="1400"/>
                <a:buFont typeface="Oswald"/>
                <a:buChar char="●"/>
              </a:pPr>
              <a:r>
                <a:rPr lang="en-CA">
                  <a:solidFill>
                    <a:schemeClr val="dk1"/>
                  </a:solidFill>
                  <a:latin typeface="Oswald"/>
                  <a:ea typeface="Oswald"/>
                  <a:cs typeface="Oswald"/>
                  <a:sym typeface="Oswald"/>
                </a:rPr>
                <a:t>Provide a simple 3D model.</a:t>
              </a:r>
              <a:endParaRPr>
                <a:solidFill>
                  <a:schemeClr val="dk1"/>
                </a:solidFill>
                <a:latin typeface="Oswald"/>
                <a:ea typeface="Oswald"/>
                <a:cs typeface="Oswald"/>
                <a:sym typeface="Oswald"/>
              </a:endParaRPr>
            </a:p>
            <a:p>
              <a:pPr indent="-317500" lvl="0" marL="457200" rtl="0" algn="l">
                <a:spcBef>
                  <a:spcPts val="0"/>
                </a:spcBef>
                <a:spcAft>
                  <a:spcPts val="0"/>
                </a:spcAft>
                <a:buClr>
                  <a:schemeClr val="dk1"/>
                </a:buClr>
                <a:buSzPts val="1400"/>
                <a:buFont typeface="Oswald"/>
                <a:buChar char="●"/>
              </a:pPr>
              <a:r>
                <a:rPr lang="en-CA">
                  <a:solidFill>
                    <a:schemeClr val="dk1"/>
                  </a:solidFill>
                  <a:latin typeface="Oswald"/>
                  <a:ea typeface="Oswald"/>
                  <a:cs typeface="Oswald"/>
                  <a:sym typeface="Oswald"/>
                </a:rPr>
                <a:t>Study the effects of physical variables on the formation process (Temperature, location, etc.)</a:t>
              </a:r>
              <a:endParaRPr>
                <a:solidFill>
                  <a:schemeClr val="dk1"/>
                </a:solidFill>
                <a:latin typeface="Oswald"/>
                <a:ea typeface="Oswald"/>
                <a:cs typeface="Oswald"/>
                <a:sym typeface="Oswald"/>
              </a:endParaRPr>
            </a:p>
          </p:txBody>
        </p:sp>
      </p:grpSp>
      <p:grpSp>
        <p:nvGrpSpPr>
          <p:cNvPr id="69" name="Google Shape;69;p13"/>
          <p:cNvGrpSpPr/>
          <p:nvPr/>
        </p:nvGrpSpPr>
        <p:grpSpPr>
          <a:xfrm>
            <a:off x="4065050" y="2932525"/>
            <a:ext cx="4695300" cy="1234250"/>
            <a:chOff x="3912650" y="1027525"/>
            <a:chExt cx="4695300" cy="1234250"/>
          </a:xfrm>
        </p:grpSpPr>
        <p:sp>
          <p:nvSpPr>
            <p:cNvPr id="70" name="Google Shape;70;p13"/>
            <p:cNvSpPr txBox="1"/>
            <p:nvPr/>
          </p:nvSpPr>
          <p:spPr>
            <a:xfrm>
              <a:off x="4002300" y="1027525"/>
              <a:ext cx="3358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2400">
                  <a:solidFill>
                    <a:schemeClr val="dk1"/>
                  </a:solidFill>
                  <a:latin typeface="Oswald"/>
                  <a:ea typeface="Oswald"/>
                  <a:cs typeface="Oswald"/>
                  <a:sym typeface="Oswald"/>
                </a:rPr>
                <a:t>Challenges</a:t>
              </a:r>
              <a:endParaRPr sz="2400">
                <a:solidFill>
                  <a:schemeClr val="dk1"/>
                </a:solidFill>
                <a:latin typeface="Oswald"/>
                <a:ea typeface="Oswald"/>
                <a:cs typeface="Oswald"/>
                <a:sym typeface="Oswald"/>
              </a:endParaRPr>
            </a:p>
          </p:txBody>
        </p:sp>
        <p:sp>
          <p:nvSpPr>
            <p:cNvPr id="71" name="Google Shape;71;p13"/>
            <p:cNvSpPr txBox="1"/>
            <p:nvPr/>
          </p:nvSpPr>
          <p:spPr>
            <a:xfrm>
              <a:off x="3912650" y="1430475"/>
              <a:ext cx="46953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Oswald"/>
                <a:buChar char="●"/>
              </a:pPr>
              <a:r>
                <a:rPr lang="en-CA">
                  <a:solidFill>
                    <a:schemeClr val="dk1"/>
                  </a:solidFill>
                  <a:latin typeface="Oswald"/>
                  <a:ea typeface="Oswald"/>
                  <a:cs typeface="Oswald"/>
                  <a:sym typeface="Oswald"/>
                </a:rPr>
                <a:t>Implementation of Coriolis forces.</a:t>
              </a:r>
              <a:endParaRPr>
                <a:solidFill>
                  <a:schemeClr val="dk1"/>
                </a:solidFill>
                <a:latin typeface="Oswald"/>
                <a:ea typeface="Oswald"/>
                <a:cs typeface="Oswald"/>
                <a:sym typeface="Oswald"/>
              </a:endParaRPr>
            </a:p>
            <a:p>
              <a:pPr indent="-317500" lvl="0" marL="457200" rtl="0" algn="l">
                <a:spcBef>
                  <a:spcPts val="0"/>
                </a:spcBef>
                <a:spcAft>
                  <a:spcPts val="0"/>
                </a:spcAft>
                <a:buClr>
                  <a:schemeClr val="dk1"/>
                </a:buClr>
                <a:buSzPts val="1400"/>
                <a:buFont typeface="Oswald"/>
                <a:buChar char="●"/>
              </a:pPr>
              <a:r>
                <a:rPr lang="en-CA">
                  <a:solidFill>
                    <a:schemeClr val="dk1"/>
                  </a:solidFill>
                  <a:latin typeface="Oswald"/>
                  <a:ea typeface="Oswald"/>
                  <a:cs typeface="Oswald"/>
                  <a:sym typeface="Oswald"/>
                </a:rPr>
                <a:t>Creation of 3D computational model.</a:t>
              </a:r>
              <a:endParaRPr>
                <a:solidFill>
                  <a:schemeClr val="dk1"/>
                </a:solidFill>
                <a:latin typeface="Oswald"/>
                <a:ea typeface="Oswald"/>
                <a:cs typeface="Oswald"/>
                <a:sym typeface="Oswald"/>
              </a:endParaRPr>
            </a:p>
            <a:p>
              <a:pPr indent="-317500" lvl="0" marL="457200" rtl="0" algn="l">
                <a:spcBef>
                  <a:spcPts val="0"/>
                </a:spcBef>
                <a:spcAft>
                  <a:spcPts val="0"/>
                </a:spcAft>
                <a:buClr>
                  <a:schemeClr val="dk1"/>
                </a:buClr>
                <a:buSzPts val="1400"/>
                <a:buFont typeface="Oswald"/>
                <a:buChar char="●"/>
              </a:pPr>
              <a:r>
                <a:rPr lang="en-CA">
                  <a:solidFill>
                    <a:schemeClr val="dk1"/>
                  </a:solidFill>
                  <a:latin typeface="Oswald"/>
                  <a:ea typeface="Oswald"/>
                  <a:cs typeface="Oswald"/>
                  <a:sym typeface="Oswald"/>
                </a:rPr>
                <a:t>Numerically solve PDEs.</a:t>
              </a:r>
              <a:endParaRPr>
                <a:solidFill>
                  <a:schemeClr val="dk1"/>
                </a:solidFill>
                <a:latin typeface="Oswald"/>
                <a:ea typeface="Oswald"/>
                <a:cs typeface="Oswald"/>
                <a:sym typeface="Oswald"/>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0" name="Shape 200"/>
        <p:cNvGrpSpPr/>
        <p:nvPr/>
      </p:nvGrpSpPr>
      <p:grpSpPr>
        <a:xfrm>
          <a:off x="0" y="0"/>
          <a:ext cx="0" cy="0"/>
          <a:chOff x="0" y="0"/>
          <a:chExt cx="0" cy="0"/>
        </a:xfrm>
      </p:grpSpPr>
      <p:pic>
        <p:nvPicPr>
          <p:cNvPr id="201" name="Google Shape;201;p22"/>
          <p:cNvPicPr preferRelativeResize="0"/>
          <p:nvPr/>
        </p:nvPicPr>
        <p:blipFill>
          <a:blip r:embed="rId3">
            <a:alphaModFix/>
          </a:blip>
          <a:stretch>
            <a:fillRect/>
          </a:stretch>
        </p:blipFill>
        <p:spPr>
          <a:xfrm>
            <a:off x="6012175" y="1999576"/>
            <a:ext cx="2823750" cy="709825"/>
          </a:xfrm>
          <a:prstGeom prst="rect">
            <a:avLst/>
          </a:prstGeom>
          <a:noFill/>
          <a:ln>
            <a:noFill/>
          </a:ln>
        </p:spPr>
      </p:pic>
      <p:sp>
        <p:nvSpPr>
          <p:cNvPr id="202" name="Google Shape;202;p22"/>
          <p:cNvSpPr/>
          <p:nvPr/>
        </p:nvSpPr>
        <p:spPr>
          <a:xfrm>
            <a:off x="0" y="4678050"/>
            <a:ext cx="9144000" cy="59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2"/>
          <p:cNvSpPr/>
          <p:nvPr/>
        </p:nvSpPr>
        <p:spPr>
          <a:xfrm>
            <a:off x="250" y="-23300"/>
            <a:ext cx="9144000" cy="59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2"/>
          <p:cNvSpPr txBox="1"/>
          <p:nvPr>
            <p:ph type="title"/>
          </p:nvPr>
        </p:nvSpPr>
        <p:spPr>
          <a:xfrm>
            <a:off x="3842625" y="450260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CA" sz="2000"/>
              <a:t>AMATH463: Fluid Dynamics</a:t>
            </a:r>
            <a:endParaRPr sz="2000"/>
          </a:p>
        </p:txBody>
      </p:sp>
      <p:pic>
        <p:nvPicPr>
          <p:cNvPr id="205" name="Google Shape;205;p22"/>
          <p:cNvPicPr preferRelativeResize="0"/>
          <p:nvPr/>
        </p:nvPicPr>
        <p:blipFill>
          <a:blip r:embed="rId4">
            <a:alphaModFix/>
          </a:blip>
          <a:stretch>
            <a:fillRect/>
          </a:stretch>
        </p:blipFill>
        <p:spPr>
          <a:xfrm>
            <a:off x="-59450" y="4569800"/>
            <a:ext cx="1902915" cy="761175"/>
          </a:xfrm>
          <a:prstGeom prst="rect">
            <a:avLst/>
          </a:prstGeom>
          <a:noFill/>
          <a:ln>
            <a:noFill/>
          </a:ln>
        </p:spPr>
      </p:pic>
      <p:sp>
        <p:nvSpPr>
          <p:cNvPr id="206" name="Google Shape;206;p22"/>
          <p:cNvSpPr txBox="1"/>
          <p:nvPr/>
        </p:nvSpPr>
        <p:spPr>
          <a:xfrm>
            <a:off x="334950" y="-8370"/>
            <a:ext cx="59667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2400">
                <a:solidFill>
                  <a:schemeClr val="dk1"/>
                </a:solidFill>
                <a:latin typeface="Oswald"/>
                <a:ea typeface="Oswald"/>
                <a:cs typeface="Oswald"/>
                <a:sym typeface="Oswald"/>
              </a:rPr>
              <a:t>Primary circulation</a:t>
            </a:r>
            <a:endParaRPr sz="2400">
              <a:solidFill>
                <a:schemeClr val="dk1"/>
              </a:solidFill>
              <a:latin typeface="Oswald"/>
              <a:ea typeface="Oswald"/>
              <a:cs typeface="Oswald"/>
              <a:sym typeface="Oswald"/>
            </a:endParaRPr>
          </a:p>
          <a:p>
            <a:pPr indent="0" lvl="0" marL="0" rtl="0" algn="l">
              <a:spcBef>
                <a:spcPts val="0"/>
              </a:spcBef>
              <a:spcAft>
                <a:spcPts val="0"/>
              </a:spcAft>
              <a:buNone/>
            </a:pPr>
            <a:r>
              <a:t/>
            </a:r>
            <a:endParaRPr>
              <a:solidFill>
                <a:schemeClr val="dk1"/>
              </a:solidFill>
              <a:latin typeface="Oswald"/>
              <a:ea typeface="Oswald"/>
              <a:cs typeface="Oswald"/>
              <a:sym typeface="Oswald"/>
            </a:endParaRPr>
          </a:p>
          <a:p>
            <a:pPr indent="0" lvl="0" marL="0" rtl="0" algn="l">
              <a:spcBef>
                <a:spcPts val="0"/>
              </a:spcBef>
              <a:spcAft>
                <a:spcPts val="0"/>
              </a:spcAft>
              <a:buNone/>
            </a:pPr>
            <a:r>
              <a:t/>
            </a:r>
            <a:endParaRPr>
              <a:solidFill>
                <a:schemeClr val="dk1"/>
              </a:solidFill>
              <a:latin typeface="Oswald"/>
              <a:ea typeface="Oswald"/>
              <a:cs typeface="Oswald"/>
              <a:sym typeface="Oswald"/>
            </a:endParaRPr>
          </a:p>
        </p:txBody>
      </p:sp>
      <p:cxnSp>
        <p:nvCxnSpPr>
          <p:cNvPr id="207" name="Google Shape;207;p22"/>
          <p:cNvCxnSpPr>
            <a:stCxn id="206" idx="1"/>
          </p:cNvCxnSpPr>
          <p:nvPr/>
        </p:nvCxnSpPr>
        <p:spPr>
          <a:xfrm>
            <a:off x="334950" y="484230"/>
            <a:ext cx="8362500" cy="0"/>
          </a:xfrm>
          <a:prstGeom prst="straightConnector1">
            <a:avLst/>
          </a:prstGeom>
          <a:noFill/>
          <a:ln cap="flat" cmpd="sng" w="9525">
            <a:solidFill>
              <a:schemeClr val="dk2"/>
            </a:solidFill>
            <a:prstDash val="solid"/>
            <a:round/>
            <a:headEnd len="med" w="med" type="none"/>
            <a:tailEnd len="med" w="med" type="none"/>
          </a:ln>
        </p:spPr>
      </p:cxnSp>
      <p:sp>
        <p:nvSpPr>
          <p:cNvPr id="208" name="Google Shape;208;p22"/>
          <p:cNvSpPr txBox="1"/>
          <p:nvPr/>
        </p:nvSpPr>
        <p:spPr>
          <a:xfrm>
            <a:off x="6725250" y="144200"/>
            <a:ext cx="19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solidFill>
                  <a:schemeClr val="dk1"/>
                </a:solidFill>
                <a:latin typeface="Oswald"/>
                <a:ea typeface="Oswald"/>
                <a:cs typeface="Oswald"/>
                <a:sym typeface="Oswald"/>
              </a:rPr>
              <a:t>Petra M. Duff &amp; David René</a:t>
            </a:r>
            <a:endParaRPr>
              <a:solidFill>
                <a:schemeClr val="dk1"/>
              </a:solidFill>
              <a:latin typeface="Average"/>
              <a:ea typeface="Average"/>
              <a:cs typeface="Average"/>
              <a:sym typeface="Average"/>
            </a:endParaRPr>
          </a:p>
        </p:txBody>
      </p:sp>
      <p:sp>
        <p:nvSpPr>
          <p:cNvPr id="209" name="Google Shape;209;p22"/>
          <p:cNvSpPr txBox="1"/>
          <p:nvPr/>
        </p:nvSpPr>
        <p:spPr>
          <a:xfrm>
            <a:off x="256850" y="579200"/>
            <a:ext cx="2863500" cy="100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CA">
                <a:highlight>
                  <a:srgbClr val="FFFFFF"/>
                </a:highlight>
                <a:latin typeface="Average"/>
                <a:ea typeface="Average"/>
                <a:cs typeface="Average"/>
                <a:sym typeface="Average"/>
              </a:rPr>
              <a:t>This approximation for large scale flows allows us to neglect f</a:t>
            </a:r>
            <a:r>
              <a:rPr lang="en-CA" sz="1200">
                <a:highlight>
                  <a:srgbClr val="FFFFFF"/>
                </a:highlight>
                <a:latin typeface="Average"/>
                <a:ea typeface="Average"/>
                <a:cs typeface="Average"/>
                <a:sym typeface="Average"/>
              </a:rPr>
              <a:t>h</a:t>
            </a:r>
            <a:r>
              <a:rPr lang="en-CA" sz="2000">
                <a:highlight>
                  <a:srgbClr val="FFFFFF"/>
                </a:highlight>
                <a:latin typeface="Average"/>
                <a:ea typeface="Average"/>
                <a:cs typeface="Average"/>
                <a:sym typeface="Average"/>
              </a:rPr>
              <a:t> </a:t>
            </a:r>
            <a:r>
              <a:rPr lang="en-CA">
                <a:highlight>
                  <a:srgbClr val="FFFFFF"/>
                </a:highlight>
                <a:latin typeface="Average"/>
                <a:ea typeface="Average"/>
                <a:cs typeface="Average"/>
                <a:sym typeface="Average"/>
              </a:rPr>
              <a:t>terms, giving:</a:t>
            </a:r>
            <a:endParaRPr sz="2000">
              <a:latin typeface="Average"/>
              <a:ea typeface="Average"/>
              <a:cs typeface="Average"/>
              <a:sym typeface="Average"/>
            </a:endParaRPr>
          </a:p>
        </p:txBody>
      </p:sp>
      <p:pic>
        <p:nvPicPr>
          <p:cNvPr id="210" name="Google Shape;210;p22"/>
          <p:cNvPicPr preferRelativeResize="0"/>
          <p:nvPr/>
        </p:nvPicPr>
        <p:blipFill>
          <a:blip r:embed="rId5">
            <a:alphaModFix/>
          </a:blip>
          <a:stretch>
            <a:fillRect/>
          </a:stretch>
        </p:blipFill>
        <p:spPr>
          <a:xfrm>
            <a:off x="429825" y="1658100"/>
            <a:ext cx="2273050" cy="1964450"/>
          </a:xfrm>
          <a:prstGeom prst="rect">
            <a:avLst/>
          </a:prstGeom>
          <a:noFill/>
          <a:ln>
            <a:noFill/>
          </a:ln>
        </p:spPr>
      </p:pic>
      <p:cxnSp>
        <p:nvCxnSpPr>
          <p:cNvPr id="211" name="Google Shape;211;p22"/>
          <p:cNvCxnSpPr/>
          <p:nvPr/>
        </p:nvCxnSpPr>
        <p:spPr>
          <a:xfrm>
            <a:off x="2805075" y="2365175"/>
            <a:ext cx="477900" cy="0"/>
          </a:xfrm>
          <a:prstGeom prst="straightConnector1">
            <a:avLst/>
          </a:prstGeom>
          <a:noFill/>
          <a:ln cap="flat" cmpd="sng" w="9525">
            <a:solidFill>
              <a:schemeClr val="dk2"/>
            </a:solidFill>
            <a:prstDash val="solid"/>
            <a:round/>
            <a:headEnd len="med" w="med" type="none"/>
            <a:tailEnd len="med" w="med" type="triangle"/>
          </a:ln>
        </p:spPr>
      </p:cxnSp>
      <p:sp>
        <p:nvSpPr>
          <p:cNvPr id="212" name="Google Shape;212;p22"/>
          <p:cNvSpPr txBox="1"/>
          <p:nvPr/>
        </p:nvSpPr>
        <p:spPr>
          <a:xfrm>
            <a:off x="3466375" y="594125"/>
            <a:ext cx="2164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Average"/>
                <a:ea typeface="Average"/>
                <a:cs typeface="Average"/>
                <a:sym typeface="Average"/>
              </a:rPr>
              <a:t>We can then assume a geostrophic balance in </a:t>
            </a:r>
            <a:r>
              <a:rPr lang="en-CA">
                <a:latin typeface="Average"/>
                <a:ea typeface="Average"/>
                <a:cs typeface="Average"/>
                <a:sym typeface="Average"/>
              </a:rPr>
              <a:t>the</a:t>
            </a:r>
            <a:r>
              <a:rPr lang="en-CA">
                <a:latin typeface="Average"/>
                <a:ea typeface="Average"/>
                <a:cs typeface="Average"/>
                <a:sym typeface="Average"/>
              </a:rPr>
              <a:t> system:</a:t>
            </a:r>
            <a:endParaRPr>
              <a:latin typeface="Average"/>
              <a:ea typeface="Average"/>
              <a:cs typeface="Average"/>
              <a:sym typeface="Average"/>
            </a:endParaRPr>
          </a:p>
        </p:txBody>
      </p:sp>
      <p:pic>
        <p:nvPicPr>
          <p:cNvPr id="213" name="Google Shape;213;p22"/>
          <p:cNvPicPr preferRelativeResize="0"/>
          <p:nvPr/>
        </p:nvPicPr>
        <p:blipFill>
          <a:blip r:embed="rId6">
            <a:alphaModFix/>
          </a:blip>
          <a:stretch>
            <a:fillRect/>
          </a:stretch>
        </p:blipFill>
        <p:spPr>
          <a:xfrm>
            <a:off x="3693475" y="1577825"/>
            <a:ext cx="1726450" cy="1691925"/>
          </a:xfrm>
          <a:prstGeom prst="rect">
            <a:avLst/>
          </a:prstGeom>
          <a:noFill/>
          <a:ln>
            <a:noFill/>
          </a:ln>
        </p:spPr>
      </p:pic>
      <p:sp>
        <p:nvSpPr>
          <p:cNvPr id="214" name="Google Shape;214;p22"/>
          <p:cNvSpPr txBox="1"/>
          <p:nvPr/>
        </p:nvSpPr>
        <p:spPr>
          <a:xfrm>
            <a:off x="6225950" y="601575"/>
            <a:ext cx="261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Average"/>
                <a:ea typeface="Average"/>
                <a:cs typeface="Average"/>
                <a:sym typeface="Average"/>
              </a:rPr>
              <a:t>We can isolate our planar flow vector:</a:t>
            </a:r>
            <a:endParaRPr>
              <a:latin typeface="Average"/>
              <a:ea typeface="Average"/>
              <a:cs typeface="Average"/>
              <a:sym typeface="Average"/>
            </a:endParaRPr>
          </a:p>
        </p:txBody>
      </p:sp>
      <p:cxnSp>
        <p:nvCxnSpPr>
          <p:cNvPr id="215" name="Google Shape;215;p22"/>
          <p:cNvCxnSpPr/>
          <p:nvPr/>
        </p:nvCxnSpPr>
        <p:spPr>
          <a:xfrm>
            <a:off x="5624475" y="2365175"/>
            <a:ext cx="4779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9" name="Shape 219"/>
        <p:cNvGrpSpPr/>
        <p:nvPr/>
      </p:nvGrpSpPr>
      <p:grpSpPr>
        <a:xfrm>
          <a:off x="0" y="0"/>
          <a:ext cx="0" cy="0"/>
          <a:chOff x="0" y="0"/>
          <a:chExt cx="0" cy="0"/>
        </a:xfrm>
      </p:grpSpPr>
      <p:sp>
        <p:nvSpPr>
          <p:cNvPr id="220" name="Google Shape;220;p23"/>
          <p:cNvSpPr/>
          <p:nvPr/>
        </p:nvSpPr>
        <p:spPr>
          <a:xfrm>
            <a:off x="0" y="4678050"/>
            <a:ext cx="9144000" cy="59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3"/>
          <p:cNvSpPr/>
          <p:nvPr/>
        </p:nvSpPr>
        <p:spPr>
          <a:xfrm>
            <a:off x="250" y="-23300"/>
            <a:ext cx="9144000" cy="59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3"/>
          <p:cNvSpPr txBox="1"/>
          <p:nvPr>
            <p:ph type="title"/>
          </p:nvPr>
        </p:nvSpPr>
        <p:spPr>
          <a:xfrm>
            <a:off x="3842625" y="450260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CA" sz="2000"/>
              <a:t>AMATH463: Fluid Dynamics</a:t>
            </a:r>
            <a:endParaRPr sz="2000"/>
          </a:p>
        </p:txBody>
      </p:sp>
      <p:pic>
        <p:nvPicPr>
          <p:cNvPr id="223" name="Google Shape;223;p23"/>
          <p:cNvPicPr preferRelativeResize="0"/>
          <p:nvPr/>
        </p:nvPicPr>
        <p:blipFill>
          <a:blip r:embed="rId3">
            <a:alphaModFix/>
          </a:blip>
          <a:stretch>
            <a:fillRect/>
          </a:stretch>
        </p:blipFill>
        <p:spPr>
          <a:xfrm>
            <a:off x="-59450" y="4569800"/>
            <a:ext cx="1902915" cy="761175"/>
          </a:xfrm>
          <a:prstGeom prst="rect">
            <a:avLst/>
          </a:prstGeom>
          <a:noFill/>
          <a:ln>
            <a:noFill/>
          </a:ln>
        </p:spPr>
      </p:pic>
      <p:sp>
        <p:nvSpPr>
          <p:cNvPr id="224" name="Google Shape;224;p23"/>
          <p:cNvSpPr txBox="1"/>
          <p:nvPr/>
        </p:nvSpPr>
        <p:spPr>
          <a:xfrm>
            <a:off x="334950" y="-23300"/>
            <a:ext cx="59667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2400">
                <a:solidFill>
                  <a:schemeClr val="dk1"/>
                </a:solidFill>
                <a:latin typeface="Oswald"/>
                <a:ea typeface="Oswald"/>
                <a:cs typeface="Oswald"/>
                <a:sym typeface="Oswald"/>
              </a:rPr>
              <a:t>Primary circulation</a:t>
            </a:r>
            <a:endParaRPr sz="2400">
              <a:solidFill>
                <a:schemeClr val="dk1"/>
              </a:solidFill>
              <a:latin typeface="Oswald"/>
              <a:ea typeface="Oswald"/>
              <a:cs typeface="Oswald"/>
              <a:sym typeface="Oswald"/>
            </a:endParaRPr>
          </a:p>
          <a:p>
            <a:pPr indent="0" lvl="0" marL="0" rtl="0" algn="l">
              <a:spcBef>
                <a:spcPts val="0"/>
              </a:spcBef>
              <a:spcAft>
                <a:spcPts val="0"/>
              </a:spcAft>
              <a:buNone/>
            </a:pPr>
            <a:r>
              <a:t/>
            </a:r>
            <a:endParaRPr>
              <a:solidFill>
                <a:schemeClr val="dk1"/>
              </a:solidFill>
              <a:latin typeface="Oswald"/>
              <a:ea typeface="Oswald"/>
              <a:cs typeface="Oswald"/>
              <a:sym typeface="Oswald"/>
            </a:endParaRPr>
          </a:p>
          <a:p>
            <a:pPr indent="0" lvl="0" marL="0" rtl="0" algn="l">
              <a:spcBef>
                <a:spcPts val="0"/>
              </a:spcBef>
              <a:spcAft>
                <a:spcPts val="0"/>
              </a:spcAft>
              <a:buNone/>
            </a:pPr>
            <a:r>
              <a:t/>
            </a:r>
            <a:endParaRPr>
              <a:solidFill>
                <a:schemeClr val="dk1"/>
              </a:solidFill>
              <a:latin typeface="Oswald"/>
              <a:ea typeface="Oswald"/>
              <a:cs typeface="Oswald"/>
              <a:sym typeface="Oswald"/>
            </a:endParaRPr>
          </a:p>
        </p:txBody>
      </p:sp>
      <p:cxnSp>
        <p:nvCxnSpPr>
          <p:cNvPr id="225" name="Google Shape;225;p23"/>
          <p:cNvCxnSpPr>
            <a:stCxn id="224" idx="1"/>
          </p:cNvCxnSpPr>
          <p:nvPr/>
        </p:nvCxnSpPr>
        <p:spPr>
          <a:xfrm>
            <a:off x="334950" y="469300"/>
            <a:ext cx="8362500" cy="0"/>
          </a:xfrm>
          <a:prstGeom prst="straightConnector1">
            <a:avLst/>
          </a:prstGeom>
          <a:noFill/>
          <a:ln cap="flat" cmpd="sng" w="9525">
            <a:solidFill>
              <a:schemeClr val="dk2"/>
            </a:solidFill>
            <a:prstDash val="solid"/>
            <a:round/>
            <a:headEnd len="med" w="med" type="none"/>
            <a:tailEnd len="med" w="med" type="none"/>
          </a:ln>
        </p:spPr>
      </p:cxnSp>
      <p:sp>
        <p:nvSpPr>
          <p:cNvPr id="226" name="Google Shape;226;p23"/>
          <p:cNvSpPr txBox="1"/>
          <p:nvPr/>
        </p:nvSpPr>
        <p:spPr>
          <a:xfrm>
            <a:off x="6725250" y="144200"/>
            <a:ext cx="19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solidFill>
                  <a:schemeClr val="dk1"/>
                </a:solidFill>
                <a:latin typeface="Oswald"/>
                <a:ea typeface="Oswald"/>
                <a:cs typeface="Oswald"/>
                <a:sym typeface="Oswald"/>
              </a:rPr>
              <a:t>Petra M. Duff &amp; David René</a:t>
            </a:r>
            <a:endParaRPr>
              <a:solidFill>
                <a:schemeClr val="dk1"/>
              </a:solidFill>
              <a:latin typeface="Average"/>
              <a:ea typeface="Average"/>
              <a:cs typeface="Average"/>
              <a:sym typeface="Average"/>
            </a:endParaRPr>
          </a:p>
        </p:txBody>
      </p:sp>
      <p:pic>
        <p:nvPicPr>
          <p:cNvPr id="227" name="Google Shape;227;p23"/>
          <p:cNvPicPr preferRelativeResize="0"/>
          <p:nvPr/>
        </p:nvPicPr>
        <p:blipFill>
          <a:blip r:embed="rId4">
            <a:alphaModFix/>
          </a:blip>
          <a:stretch>
            <a:fillRect/>
          </a:stretch>
        </p:blipFill>
        <p:spPr>
          <a:xfrm>
            <a:off x="335100" y="1007925"/>
            <a:ext cx="3790198" cy="3235900"/>
          </a:xfrm>
          <a:prstGeom prst="rect">
            <a:avLst/>
          </a:prstGeom>
          <a:noFill/>
          <a:ln>
            <a:noFill/>
          </a:ln>
        </p:spPr>
      </p:pic>
      <p:pic>
        <p:nvPicPr>
          <p:cNvPr id="228" name="Google Shape;228;p23"/>
          <p:cNvPicPr preferRelativeResize="0"/>
          <p:nvPr/>
        </p:nvPicPr>
        <p:blipFill>
          <a:blip r:embed="rId5">
            <a:alphaModFix/>
          </a:blip>
          <a:stretch>
            <a:fillRect/>
          </a:stretch>
        </p:blipFill>
        <p:spPr>
          <a:xfrm>
            <a:off x="4421100" y="1272130"/>
            <a:ext cx="4419750" cy="242763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2" name="Shape 232"/>
        <p:cNvGrpSpPr/>
        <p:nvPr/>
      </p:nvGrpSpPr>
      <p:grpSpPr>
        <a:xfrm>
          <a:off x="0" y="0"/>
          <a:ext cx="0" cy="0"/>
          <a:chOff x="0" y="0"/>
          <a:chExt cx="0" cy="0"/>
        </a:xfrm>
      </p:grpSpPr>
      <p:sp>
        <p:nvSpPr>
          <p:cNvPr id="233" name="Google Shape;233;p24"/>
          <p:cNvSpPr/>
          <p:nvPr/>
        </p:nvSpPr>
        <p:spPr>
          <a:xfrm>
            <a:off x="0" y="4678050"/>
            <a:ext cx="9144000" cy="59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4"/>
          <p:cNvSpPr/>
          <p:nvPr/>
        </p:nvSpPr>
        <p:spPr>
          <a:xfrm>
            <a:off x="250" y="-23300"/>
            <a:ext cx="9144000" cy="59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4"/>
          <p:cNvSpPr txBox="1"/>
          <p:nvPr>
            <p:ph type="title"/>
          </p:nvPr>
        </p:nvSpPr>
        <p:spPr>
          <a:xfrm>
            <a:off x="3842625" y="450260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CA" sz="2000"/>
              <a:t>AMATH463: Fluid Dynamics</a:t>
            </a:r>
            <a:endParaRPr sz="2000"/>
          </a:p>
        </p:txBody>
      </p:sp>
      <p:pic>
        <p:nvPicPr>
          <p:cNvPr id="236" name="Google Shape;236;p24"/>
          <p:cNvPicPr preferRelativeResize="0"/>
          <p:nvPr/>
        </p:nvPicPr>
        <p:blipFill>
          <a:blip r:embed="rId3">
            <a:alphaModFix/>
          </a:blip>
          <a:stretch>
            <a:fillRect/>
          </a:stretch>
        </p:blipFill>
        <p:spPr>
          <a:xfrm>
            <a:off x="-59450" y="4569800"/>
            <a:ext cx="1902915" cy="761175"/>
          </a:xfrm>
          <a:prstGeom prst="rect">
            <a:avLst/>
          </a:prstGeom>
          <a:noFill/>
          <a:ln>
            <a:noFill/>
          </a:ln>
        </p:spPr>
      </p:pic>
      <p:sp>
        <p:nvSpPr>
          <p:cNvPr id="237" name="Google Shape;237;p24"/>
          <p:cNvSpPr txBox="1"/>
          <p:nvPr/>
        </p:nvSpPr>
        <p:spPr>
          <a:xfrm>
            <a:off x="334950" y="-23300"/>
            <a:ext cx="59667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2400">
                <a:solidFill>
                  <a:schemeClr val="dk1"/>
                </a:solidFill>
                <a:latin typeface="Oswald"/>
                <a:ea typeface="Oswald"/>
                <a:cs typeface="Oswald"/>
                <a:sym typeface="Oswald"/>
              </a:rPr>
              <a:t>Effects of beta drift on circulation</a:t>
            </a:r>
            <a:endParaRPr sz="2400">
              <a:solidFill>
                <a:schemeClr val="dk1"/>
              </a:solidFill>
              <a:latin typeface="Oswald"/>
              <a:ea typeface="Oswald"/>
              <a:cs typeface="Oswald"/>
              <a:sym typeface="Oswald"/>
            </a:endParaRPr>
          </a:p>
          <a:p>
            <a:pPr indent="0" lvl="0" marL="0" rtl="0" algn="l">
              <a:spcBef>
                <a:spcPts val="0"/>
              </a:spcBef>
              <a:spcAft>
                <a:spcPts val="0"/>
              </a:spcAft>
              <a:buNone/>
            </a:pPr>
            <a:r>
              <a:t/>
            </a:r>
            <a:endParaRPr>
              <a:solidFill>
                <a:schemeClr val="dk1"/>
              </a:solidFill>
              <a:latin typeface="Oswald"/>
              <a:ea typeface="Oswald"/>
              <a:cs typeface="Oswald"/>
              <a:sym typeface="Oswald"/>
            </a:endParaRPr>
          </a:p>
          <a:p>
            <a:pPr indent="0" lvl="0" marL="0" rtl="0" algn="l">
              <a:spcBef>
                <a:spcPts val="0"/>
              </a:spcBef>
              <a:spcAft>
                <a:spcPts val="0"/>
              </a:spcAft>
              <a:buNone/>
            </a:pPr>
            <a:r>
              <a:t/>
            </a:r>
            <a:endParaRPr>
              <a:solidFill>
                <a:schemeClr val="dk1"/>
              </a:solidFill>
              <a:latin typeface="Oswald"/>
              <a:ea typeface="Oswald"/>
              <a:cs typeface="Oswald"/>
              <a:sym typeface="Oswald"/>
            </a:endParaRPr>
          </a:p>
        </p:txBody>
      </p:sp>
      <p:cxnSp>
        <p:nvCxnSpPr>
          <p:cNvPr id="238" name="Google Shape;238;p24"/>
          <p:cNvCxnSpPr>
            <a:stCxn id="237" idx="1"/>
          </p:cNvCxnSpPr>
          <p:nvPr/>
        </p:nvCxnSpPr>
        <p:spPr>
          <a:xfrm>
            <a:off x="334950" y="469300"/>
            <a:ext cx="8362500" cy="0"/>
          </a:xfrm>
          <a:prstGeom prst="straightConnector1">
            <a:avLst/>
          </a:prstGeom>
          <a:noFill/>
          <a:ln cap="flat" cmpd="sng" w="9525">
            <a:solidFill>
              <a:schemeClr val="dk2"/>
            </a:solidFill>
            <a:prstDash val="solid"/>
            <a:round/>
            <a:headEnd len="med" w="med" type="none"/>
            <a:tailEnd len="med" w="med" type="none"/>
          </a:ln>
        </p:spPr>
      </p:cxnSp>
      <p:sp>
        <p:nvSpPr>
          <p:cNvPr id="239" name="Google Shape;239;p24"/>
          <p:cNvSpPr txBox="1"/>
          <p:nvPr/>
        </p:nvSpPr>
        <p:spPr>
          <a:xfrm>
            <a:off x="6725250" y="144200"/>
            <a:ext cx="19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solidFill>
                  <a:schemeClr val="dk1"/>
                </a:solidFill>
                <a:latin typeface="Oswald"/>
                <a:ea typeface="Oswald"/>
                <a:cs typeface="Oswald"/>
                <a:sym typeface="Oswald"/>
              </a:rPr>
              <a:t>Petra M. Duff &amp; David René</a:t>
            </a:r>
            <a:endParaRPr>
              <a:solidFill>
                <a:schemeClr val="dk1"/>
              </a:solidFill>
              <a:latin typeface="Average"/>
              <a:ea typeface="Average"/>
              <a:cs typeface="Average"/>
              <a:sym typeface="Average"/>
            </a:endParaRPr>
          </a:p>
        </p:txBody>
      </p:sp>
      <p:sp>
        <p:nvSpPr>
          <p:cNvPr id="240" name="Google Shape;240;p24"/>
          <p:cNvSpPr txBox="1"/>
          <p:nvPr/>
        </p:nvSpPr>
        <p:spPr>
          <a:xfrm>
            <a:off x="272100" y="2008125"/>
            <a:ext cx="4299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a:latin typeface="Average"/>
                <a:ea typeface="Average"/>
                <a:cs typeface="Average"/>
                <a:sym typeface="Average"/>
              </a:rPr>
              <a:t>Beta drift</a:t>
            </a:r>
            <a:r>
              <a:rPr lang="en-CA">
                <a:latin typeface="Average"/>
                <a:ea typeface="Average"/>
                <a:cs typeface="Average"/>
                <a:sym typeface="Average"/>
              </a:rPr>
              <a:t>: drift on the hurricane system caused by the advection of the background potential vorticity field.</a:t>
            </a:r>
            <a:endParaRPr>
              <a:latin typeface="Average"/>
              <a:ea typeface="Average"/>
              <a:cs typeface="Average"/>
              <a:sym typeface="Average"/>
            </a:endParaRPr>
          </a:p>
          <a:p>
            <a:pPr indent="0" lvl="0" marL="0" rtl="0" algn="l">
              <a:spcBef>
                <a:spcPts val="0"/>
              </a:spcBef>
              <a:spcAft>
                <a:spcPts val="0"/>
              </a:spcAft>
              <a:buNone/>
            </a:pPr>
            <a:r>
              <a:rPr lang="en-CA">
                <a:latin typeface="Average"/>
                <a:ea typeface="Average"/>
                <a:cs typeface="Average"/>
                <a:sym typeface="Average"/>
              </a:rPr>
              <a:t>Typically pushes hurricane westward and poleward.</a:t>
            </a:r>
            <a:endParaRPr>
              <a:latin typeface="Average"/>
              <a:ea typeface="Average"/>
              <a:cs typeface="Average"/>
              <a:sym typeface="Average"/>
            </a:endParaRPr>
          </a:p>
          <a:p>
            <a:pPr indent="0" lvl="0" marL="0" rtl="0" algn="l">
              <a:spcBef>
                <a:spcPts val="0"/>
              </a:spcBef>
              <a:spcAft>
                <a:spcPts val="0"/>
              </a:spcAft>
              <a:buNone/>
            </a:pPr>
            <a:r>
              <a:rPr i="1" lang="en-CA">
                <a:latin typeface="Average"/>
                <a:ea typeface="Average"/>
                <a:cs typeface="Average"/>
                <a:sym typeface="Average"/>
              </a:rPr>
              <a:t>(AMS)</a:t>
            </a:r>
            <a:endParaRPr>
              <a:latin typeface="Average"/>
              <a:ea typeface="Average"/>
              <a:cs typeface="Average"/>
              <a:sym typeface="Average"/>
            </a:endParaRPr>
          </a:p>
        </p:txBody>
      </p:sp>
      <p:pic>
        <p:nvPicPr>
          <p:cNvPr id="241" name="Google Shape;241;p24"/>
          <p:cNvPicPr preferRelativeResize="0"/>
          <p:nvPr/>
        </p:nvPicPr>
        <p:blipFill>
          <a:blip r:embed="rId4">
            <a:alphaModFix/>
          </a:blip>
          <a:stretch>
            <a:fillRect/>
          </a:stretch>
        </p:blipFill>
        <p:spPr>
          <a:xfrm>
            <a:off x="4787250" y="1114300"/>
            <a:ext cx="4204350" cy="281456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5" name="Shape 245"/>
        <p:cNvGrpSpPr/>
        <p:nvPr/>
      </p:nvGrpSpPr>
      <p:grpSpPr>
        <a:xfrm>
          <a:off x="0" y="0"/>
          <a:ext cx="0" cy="0"/>
          <a:chOff x="0" y="0"/>
          <a:chExt cx="0" cy="0"/>
        </a:xfrm>
      </p:grpSpPr>
      <p:pic>
        <p:nvPicPr>
          <p:cNvPr id="246" name="Google Shape;246;p25"/>
          <p:cNvPicPr preferRelativeResize="0"/>
          <p:nvPr/>
        </p:nvPicPr>
        <p:blipFill>
          <a:blip r:embed="rId3">
            <a:alphaModFix/>
          </a:blip>
          <a:stretch>
            <a:fillRect/>
          </a:stretch>
        </p:blipFill>
        <p:spPr>
          <a:xfrm>
            <a:off x="2743200" y="2004925"/>
            <a:ext cx="3609161" cy="2564875"/>
          </a:xfrm>
          <a:prstGeom prst="rect">
            <a:avLst/>
          </a:prstGeom>
          <a:noFill/>
          <a:ln>
            <a:noFill/>
          </a:ln>
        </p:spPr>
      </p:pic>
      <p:sp>
        <p:nvSpPr>
          <p:cNvPr id="247" name="Google Shape;247;p25"/>
          <p:cNvSpPr/>
          <p:nvPr/>
        </p:nvSpPr>
        <p:spPr>
          <a:xfrm>
            <a:off x="0" y="4678050"/>
            <a:ext cx="9144000" cy="59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5"/>
          <p:cNvSpPr/>
          <p:nvPr/>
        </p:nvSpPr>
        <p:spPr>
          <a:xfrm>
            <a:off x="250" y="-23300"/>
            <a:ext cx="9144000" cy="59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5"/>
          <p:cNvSpPr txBox="1"/>
          <p:nvPr>
            <p:ph type="title"/>
          </p:nvPr>
        </p:nvSpPr>
        <p:spPr>
          <a:xfrm>
            <a:off x="3842625" y="450260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CA" sz="2000"/>
              <a:t>AMATH463: Fluid Dynamics</a:t>
            </a:r>
            <a:endParaRPr sz="2000"/>
          </a:p>
        </p:txBody>
      </p:sp>
      <p:pic>
        <p:nvPicPr>
          <p:cNvPr id="250" name="Google Shape;250;p25"/>
          <p:cNvPicPr preferRelativeResize="0"/>
          <p:nvPr/>
        </p:nvPicPr>
        <p:blipFill>
          <a:blip r:embed="rId4">
            <a:alphaModFix/>
          </a:blip>
          <a:stretch>
            <a:fillRect/>
          </a:stretch>
        </p:blipFill>
        <p:spPr>
          <a:xfrm>
            <a:off x="-59450" y="4569800"/>
            <a:ext cx="1902915" cy="761175"/>
          </a:xfrm>
          <a:prstGeom prst="rect">
            <a:avLst/>
          </a:prstGeom>
          <a:noFill/>
          <a:ln>
            <a:noFill/>
          </a:ln>
        </p:spPr>
      </p:pic>
      <p:sp>
        <p:nvSpPr>
          <p:cNvPr id="251" name="Google Shape;251;p25"/>
          <p:cNvSpPr txBox="1"/>
          <p:nvPr/>
        </p:nvSpPr>
        <p:spPr>
          <a:xfrm>
            <a:off x="334950" y="-23300"/>
            <a:ext cx="59667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2400">
                <a:solidFill>
                  <a:schemeClr val="dk1"/>
                </a:solidFill>
                <a:latin typeface="Oswald"/>
                <a:ea typeface="Oswald"/>
                <a:cs typeface="Oswald"/>
                <a:sym typeface="Oswald"/>
              </a:rPr>
              <a:t>Effects of beta drift on circulation</a:t>
            </a:r>
            <a:endParaRPr sz="2400">
              <a:solidFill>
                <a:schemeClr val="dk1"/>
              </a:solidFill>
              <a:latin typeface="Oswald"/>
              <a:ea typeface="Oswald"/>
              <a:cs typeface="Oswald"/>
              <a:sym typeface="Oswald"/>
            </a:endParaRPr>
          </a:p>
          <a:p>
            <a:pPr indent="0" lvl="0" marL="0" rtl="0" algn="l">
              <a:spcBef>
                <a:spcPts val="0"/>
              </a:spcBef>
              <a:spcAft>
                <a:spcPts val="0"/>
              </a:spcAft>
              <a:buNone/>
            </a:pPr>
            <a:r>
              <a:t/>
            </a:r>
            <a:endParaRPr>
              <a:solidFill>
                <a:schemeClr val="dk1"/>
              </a:solidFill>
              <a:latin typeface="Oswald"/>
              <a:ea typeface="Oswald"/>
              <a:cs typeface="Oswald"/>
              <a:sym typeface="Oswald"/>
            </a:endParaRPr>
          </a:p>
          <a:p>
            <a:pPr indent="0" lvl="0" marL="0" rtl="0" algn="l">
              <a:spcBef>
                <a:spcPts val="0"/>
              </a:spcBef>
              <a:spcAft>
                <a:spcPts val="0"/>
              </a:spcAft>
              <a:buNone/>
            </a:pPr>
            <a:r>
              <a:t/>
            </a:r>
            <a:endParaRPr>
              <a:solidFill>
                <a:schemeClr val="dk1"/>
              </a:solidFill>
              <a:latin typeface="Oswald"/>
              <a:ea typeface="Oswald"/>
              <a:cs typeface="Oswald"/>
              <a:sym typeface="Oswald"/>
            </a:endParaRPr>
          </a:p>
        </p:txBody>
      </p:sp>
      <p:cxnSp>
        <p:nvCxnSpPr>
          <p:cNvPr id="252" name="Google Shape;252;p25"/>
          <p:cNvCxnSpPr>
            <a:stCxn id="251" idx="1"/>
          </p:cNvCxnSpPr>
          <p:nvPr/>
        </p:nvCxnSpPr>
        <p:spPr>
          <a:xfrm>
            <a:off x="334950" y="469300"/>
            <a:ext cx="8362500" cy="0"/>
          </a:xfrm>
          <a:prstGeom prst="straightConnector1">
            <a:avLst/>
          </a:prstGeom>
          <a:noFill/>
          <a:ln cap="flat" cmpd="sng" w="9525">
            <a:solidFill>
              <a:schemeClr val="dk2"/>
            </a:solidFill>
            <a:prstDash val="solid"/>
            <a:round/>
            <a:headEnd len="med" w="med" type="none"/>
            <a:tailEnd len="med" w="med" type="none"/>
          </a:ln>
        </p:spPr>
      </p:cxnSp>
      <p:sp>
        <p:nvSpPr>
          <p:cNvPr id="253" name="Google Shape;253;p25"/>
          <p:cNvSpPr txBox="1"/>
          <p:nvPr/>
        </p:nvSpPr>
        <p:spPr>
          <a:xfrm>
            <a:off x="6725250" y="144200"/>
            <a:ext cx="19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solidFill>
                  <a:schemeClr val="dk1"/>
                </a:solidFill>
                <a:latin typeface="Oswald"/>
                <a:ea typeface="Oswald"/>
                <a:cs typeface="Oswald"/>
                <a:sym typeface="Oswald"/>
              </a:rPr>
              <a:t>Petra M. Duff &amp; David René</a:t>
            </a:r>
            <a:endParaRPr>
              <a:solidFill>
                <a:schemeClr val="dk1"/>
              </a:solidFill>
              <a:latin typeface="Average"/>
              <a:ea typeface="Average"/>
              <a:cs typeface="Average"/>
              <a:sym typeface="Average"/>
            </a:endParaRPr>
          </a:p>
        </p:txBody>
      </p:sp>
      <p:sp>
        <p:nvSpPr>
          <p:cNvPr id="254" name="Google Shape;254;p25"/>
          <p:cNvSpPr txBox="1"/>
          <p:nvPr/>
        </p:nvSpPr>
        <p:spPr>
          <a:xfrm>
            <a:off x="2366250" y="664388"/>
            <a:ext cx="429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Average"/>
                <a:ea typeface="Average"/>
                <a:cs typeface="Average"/>
                <a:sym typeface="Average"/>
              </a:rPr>
              <a:t>We recall that:</a:t>
            </a:r>
            <a:endParaRPr>
              <a:latin typeface="Average"/>
              <a:ea typeface="Average"/>
              <a:cs typeface="Average"/>
              <a:sym typeface="Average"/>
            </a:endParaRPr>
          </a:p>
        </p:txBody>
      </p:sp>
      <p:pic>
        <p:nvPicPr>
          <p:cNvPr id="255" name="Google Shape;255;p25"/>
          <p:cNvPicPr preferRelativeResize="0"/>
          <p:nvPr/>
        </p:nvPicPr>
        <p:blipFill>
          <a:blip r:embed="rId5">
            <a:alphaModFix/>
          </a:blip>
          <a:stretch>
            <a:fillRect/>
          </a:stretch>
        </p:blipFill>
        <p:spPr>
          <a:xfrm>
            <a:off x="3765550" y="628712"/>
            <a:ext cx="2035218" cy="471575"/>
          </a:xfrm>
          <a:prstGeom prst="rect">
            <a:avLst/>
          </a:prstGeom>
          <a:noFill/>
          <a:ln>
            <a:noFill/>
          </a:ln>
        </p:spPr>
      </p:pic>
      <p:sp>
        <p:nvSpPr>
          <p:cNvPr id="256" name="Google Shape;256;p25"/>
          <p:cNvSpPr txBox="1"/>
          <p:nvPr/>
        </p:nvSpPr>
        <p:spPr>
          <a:xfrm>
            <a:off x="274100" y="1243575"/>
            <a:ext cx="429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Average"/>
                <a:ea typeface="Average"/>
                <a:cs typeface="Average"/>
                <a:sym typeface="Average"/>
              </a:rPr>
              <a:t>We also recall our equation for circulation:</a:t>
            </a:r>
            <a:endParaRPr>
              <a:latin typeface="Average"/>
              <a:ea typeface="Average"/>
              <a:cs typeface="Average"/>
              <a:sym typeface="Average"/>
            </a:endParaRPr>
          </a:p>
        </p:txBody>
      </p:sp>
      <p:pic>
        <p:nvPicPr>
          <p:cNvPr id="257" name="Google Shape;257;p25"/>
          <p:cNvPicPr preferRelativeResize="0"/>
          <p:nvPr/>
        </p:nvPicPr>
        <p:blipFill>
          <a:blip r:embed="rId6">
            <a:alphaModFix/>
          </a:blip>
          <a:stretch>
            <a:fillRect/>
          </a:stretch>
        </p:blipFill>
        <p:spPr>
          <a:xfrm>
            <a:off x="3733800" y="1110375"/>
            <a:ext cx="3562225" cy="703650"/>
          </a:xfrm>
          <a:prstGeom prst="rect">
            <a:avLst/>
          </a:prstGeom>
          <a:noFill/>
          <a:ln>
            <a:noFill/>
          </a:ln>
        </p:spPr>
      </p:pic>
      <p:sp>
        <p:nvSpPr>
          <p:cNvPr id="258" name="Google Shape;258;p25"/>
          <p:cNvSpPr txBox="1"/>
          <p:nvPr/>
        </p:nvSpPr>
        <p:spPr>
          <a:xfrm>
            <a:off x="2641225" y="1757125"/>
            <a:ext cx="429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Average"/>
                <a:ea typeface="Average"/>
                <a:cs typeface="Average"/>
                <a:sym typeface="Average"/>
              </a:rPr>
              <a:t>We can then find inertial circulation:</a:t>
            </a:r>
            <a:endParaRPr>
              <a:latin typeface="Average"/>
              <a:ea typeface="Average"/>
              <a:cs typeface="Average"/>
              <a:sym typeface="Averag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2" name="Shape 262"/>
        <p:cNvGrpSpPr/>
        <p:nvPr/>
      </p:nvGrpSpPr>
      <p:grpSpPr>
        <a:xfrm>
          <a:off x="0" y="0"/>
          <a:ext cx="0" cy="0"/>
          <a:chOff x="0" y="0"/>
          <a:chExt cx="0" cy="0"/>
        </a:xfrm>
      </p:grpSpPr>
      <p:sp>
        <p:nvSpPr>
          <p:cNvPr id="263" name="Google Shape;263;p26"/>
          <p:cNvSpPr/>
          <p:nvPr/>
        </p:nvSpPr>
        <p:spPr>
          <a:xfrm>
            <a:off x="0" y="4678050"/>
            <a:ext cx="9144000" cy="59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6"/>
          <p:cNvSpPr/>
          <p:nvPr/>
        </p:nvSpPr>
        <p:spPr>
          <a:xfrm>
            <a:off x="250" y="-23300"/>
            <a:ext cx="9144000" cy="59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6"/>
          <p:cNvSpPr txBox="1"/>
          <p:nvPr>
            <p:ph type="title"/>
          </p:nvPr>
        </p:nvSpPr>
        <p:spPr>
          <a:xfrm>
            <a:off x="3842625" y="450260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CA" sz="2000"/>
              <a:t>AMATH463: Fluid Dynamics</a:t>
            </a:r>
            <a:endParaRPr sz="2000"/>
          </a:p>
        </p:txBody>
      </p:sp>
      <p:pic>
        <p:nvPicPr>
          <p:cNvPr id="266" name="Google Shape;266;p26"/>
          <p:cNvPicPr preferRelativeResize="0"/>
          <p:nvPr/>
        </p:nvPicPr>
        <p:blipFill>
          <a:blip r:embed="rId3">
            <a:alphaModFix/>
          </a:blip>
          <a:stretch>
            <a:fillRect/>
          </a:stretch>
        </p:blipFill>
        <p:spPr>
          <a:xfrm>
            <a:off x="-59450" y="4569800"/>
            <a:ext cx="1902915" cy="761175"/>
          </a:xfrm>
          <a:prstGeom prst="rect">
            <a:avLst/>
          </a:prstGeom>
          <a:noFill/>
          <a:ln>
            <a:noFill/>
          </a:ln>
        </p:spPr>
      </p:pic>
      <p:sp>
        <p:nvSpPr>
          <p:cNvPr id="267" name="Google Shape;267;p26"/>
          <p:cNvSpPr txBox="1"/>
          <p:nvPr/>
        </p:nvSpPr>
        <p:spPr>
          <a:xfrm>
            <a:off x="334950" y="-23300"/>
            <a:ext cx="59667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2400">
                <a:solidFill>
                  <a:schemeClr val="dk1"/>
                </a:solidFill>
                <a:latin typeface="Oswald"/>
                <a:ea typeface="Oswald"/>
                <a:cs typeface="Oswald"/>
                <a:sym typeface="Oswald"/>
              </a:rPr>
              <a:t>Effects of beta drift on circulation</a:t>
            </a:r>
            <a:endParaRPr sz="2400">
              <a:solidFill>
                <a:schemeClr val="dk1"/>
              </a:solidFill>
              <a:latin typeface="Oswald"/>
              <a:ea typeface="Oswald"/>
              <a:cs typeface="Oswald"/>
              <a:sym typeface="Oswald"/>
            </a:endParaRPr>
          </a:p>
          <a:p>
            <a:pPr indent="0" lvl="0" marL="0" rtl="0" algn="l">
              <a:spcBef>
                <a:spcPts val="0"/>
              </a:spcBef>
              <a:spcAft>
                <a:spcPts val="0"/>
              </a:spcAft>
              <a:buNone/>
            </a:pPr>
            <a:r>
              <a:t/>
            </a:r>
            <a:endParaRPr>
              <a:solidFill>
                <a:schemeClr val="dk1"/>
              </a:solidFill>
              <a:latin typeface="Oswald"/>
              <a:ea typeface="Oswald"/>
              <a:cs typeface="Oswald"/>
              <a:sym typeface="Oswald"/>
            </a:endParaRPr>
          </a:p>
          <a:p>
            <a:pPr indent="0" lvl="0" marL="0" rtl="0" algn="l">
              <a:spcBef>
                <a:spcPts val="0"/>
              </a:spcBef>
              <a:spcAft>
                <a:spcPts val="0"/>
              </a:spcAft>
              <a:buNone/>
            </a:pPr>
            <a:r>
              <a:t/>
            </a:r>
            <a:endParaRPr>
              <a:solidFill>
                <a:schemeClr val="dk1"/>
              </a:solidFill>
              <a:latin typeface="Oswald"/>
              <a:ea typeface="Oswald"/>
              <a:cs typeface="Oswald"/>
              <a:sym typeface="Oswald"/>
            </a:endParaRPr>
          </a:p>
        </p:txBody>
      </p:sp>
      <p:cxnSp>
        <p:nvCxnSpPr>
          <p:cNvPr id="268" name="Google Shape;268;p26"/>
          <p:cNvCxnSpPr>
            <a:stCxn id="267" idx="1"/>
          </p:cNvCxnSpPr>
          <p:nvPr/>
        </p:nvCxnSpPr>
        <p:spPr>
          <a:xfrm>
            <a:off x="334950" y="469300"/>
            <a:ext cx="8362500" cy="0"/>
          </a:xfrm>
          <a:prstGeom prst="straightConnector1">
            <a:avLst/>
          </a:prstGeom>
          <a:noFill/>
          <a:ln cap="flat" cmpd="sng" w="9525">
            <a:solidFill>
              <a:schemeClr val="dk2"/>
            </a:solidFill>
            <a:prstDash val="solid"/>
            <a:round/>
            <a:headEnd len="med" w="med" type="none"/>
            <a:tailEnd len="med" w="med" type="none"/>
          </a:ln>
        </p:spPr>
      </p:cxnSp>
      <p:sp>
        <p:nvSpPr>
          <p:cNvPr id="269" name="Google Shape;269;p26"/>
          <p:cNvSpPr txBox="1"/>
          <p:nvPr/>
        </p:nvSpPr>
        <p:spPr>
          <a:xfrm>
            <a:off x="6725250" y="144200"/>
            <a:ext cx="19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solidFill>
                  <a:schemeClr val="dk1"/>
                </a:solidFill>
                <a:latin typeface="Oswald"/>
                <a:ea typeface="Oswald"/>
                <a:cs typeface="Oswald"/>
                <a:sym typeface="Oswald"/>
              </a:rPr>
              <a:t>Petra M. Duff &amp; David René</a:t>
            </a:r>
            <a:endParaRPr>
              <a:solidFill>
                <a:schemeClr val="dk1"/>
              </a:solidFill>
              <a:latin typeface="Average"/>
              <a:ea typeface="Average"/>
              <a:cs typeface="Average"/>
              <a:sym typeface="Average"/>
            </a:endParaRPr>
          </a:p>
        </p:txBody>
      </p:sp>
      <p:sp>
        <p:nvSpPr>
          <p:cNvPr id="270" name="Google Shape;270;p26"/>
          <p:cNvSpPr txBox="1"/>
          <p:nvPr/>
        </p:nvSpPr>
        <p:spPr>
          <a:xfrm>
            <a:off x="284000" y="1304675"/>
            <a:ext cx="4325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Average"/>
                <a:ea typeface="Average"/>
                <a:cs typeface="Average"/>
                <a:sym typeface="Average"/>
              </a:rPr>
              <a:t>We can then take the time derivative, for which we </a:t>
            </a:r>
            <a:r>
              <a:rPr lang="en-CA">
                <a:latin typeface="Average"/>
                <a:ea typeface="Average"/>
                <a:cs typeface="Average"/>
                <a:sym typeface="Average"/>
              </a:rPr>
              <a:t>obtain</a:t>
            </a:r>
            <a:r>
              <a:rPr lang="en-CA">
                <a:latin typeface="Average"/>
                <a:ea typeface="Average"/>
                <a:cs typeface="Average"/>
                <a:sym typeface="Average"/>
              </a:rPr>
              <a:t>:</a:t>
            </a:r>
            <a:endParaRPr>
              <a:latin typeface="Average"/>
              <a:ea typeface="Average"/>
              <a:cs typeface="Average"/>
              <a:sym typeface="Average"/>
            </a:endParaRPr>
          </a:p>
        </p:txBody>
      </p:sp>
      <p:pic>
        <p:nvPicPr>
          <p:cNvPr id="271" name="Google Shape;271;p26"/>
          <p:cNvPicPr preferRelativeResize="0"/>
          <p:nvPr/>
        </p:nvPicPr>
        <p:blipFill>
          <a:blip r:embed="rId4">
            <a:alphaModFix/>
          </a:blip>
          <a:stretch>
            <a:fillRect/>
          </a:stretch>
        </p:blipFill>
        <p:spPr>
          <a:xfrm>
            <a:off x="708200" y="1920275"/>
            <a:ext cx="2927325" cy="720800"/>
          </a:xfrm>
          <a:prstGeom prst="rect">
            <a:avLst/>
          </a:prstGeom>
          <a:noFill/>
          <a:ln>
            <a:noFill/>
          </a:ln>
        </p:spPr>
      </p:pic>
      <p:pic>
        <p:nvPicPr>
          <p:cNvPr id="272" name="Google Shape;272;p26"/>
          <p:cNvPicPr preferRelativeResize="0"/>
          <p:nvPr/>
        </p:nvPicPr>
        <p:blipFill>
          <a:blip r:embed="rId5">
            <a:alphaModFix/>
          </a:blip>
          <a:stretch>
            <a:fillRect/>
          </a:stretch>
        </p:blipFill>
        <p:spPr>
          <a:xfrm>
            <a:off x="1264700" y="2603250"/>
            <a:ext cx="360775" cy="431975"/>
          </a:xfrm>
          <a:prstGeom prst="rect">
            <a:avLst/>
          </a:prstGeom>
          <a:noFill/>
          <a:ln>
            <a:noFill/>
          </a:ln>
        </p:spPr>
      </p:pic>
      <p:sp>
        <p:nvSpPr>
          <p:cNvPr id="273" name="Google Shape;273;p26"/>
          <p:cNvSpPr txBox="1"/>
          <p:nvPr/>
        </p:nvSpPr>
        <p:spPr>
          <a:xfrm>
            <a:off x="323825" y="2643950"/>
            <a:ext cx="42999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Average"/>
                <a:ea typeface="Average"/>
                <a:cs typeface="Average"/>
                <a:sym typeface="Average"/>
              </a:rPr>
              <a:t>Given that 	       = 0, we have that the inertial circulation must increase as the projected area increases.</a:t>
            </a:r>
            <a:endParaRPr>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a:p>
            <a:pPr indent="0" lvl="0" marL="0" rtl="0" algn="l">
              <a:spcBef>
                <a:spcPts val="0"/>
              </a:spcBef>
              <a:spcAft>
                <a:spcPts val="0"/>
              </a:spcAft>
              <a:buNone/>
            </a:pPr>
            <a:r>
              <a:rPr lang="en-CA">
                <a:latin typeface="Average"/>
                <a:ea typeface="Average"/>
                <a:cs typeface="Average"/>
                <a:sym typeface="Average"/>
              </a:rPr>
              <a:t>Projected area increases when our system moves in latitude.	</a:t>
            </a:r>
            <a:endParaRPr>
              <a:latin typeface="Average"/>
              <a:ea typeface="Average"/>
              <a:cs typeface="Average"/>
              <a:sym typeface="Average"/>
            </a:endParaRPr>
          </a:p>
        </p:txBody>
      </p:sp>
      <p:pic>
        <p:nvPicPr>
          <p:cNvPr id="274" name="Google Shape;274;p26"/>
          <p:cNvPicPr preferRelativeResize="0"/>
          <p:nvPr/>
        </p:nvPicPr>
        <p:blipFill>
          <a:blip r:embed="rId6">
            <a:alphaModFix/>
          </a:blip>
          <a:stretch>
            <a:fillRect/>
          </a:stretch>
        </p:blipFill>
        <p:spPr>
          <a:xfrm>
            <a:off x="4392375" y="1079588"/>
            <a:ext cx="4541550" cy="3092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8" name="Shape 278"/>
        <p:cNvGrpSpPr/>
        <p:nvPr/>
      </p:nvGrpSpPr>
      <p:grpSpPr>
        <a:xfrm>
          <a:off x="0" y="0"/>
          <a:ext cx="0" cy="0"/>
          <a:chOff x="0" y="0"/>
          <a:chExt cx="0" cy="0"/>
        </a:xfrm>
      </p:grpSpPr>
      <p:sp>
        <p:nvSpPr>
          <p:cNvPr id="279" name="Google Shape;279;p27"/>
          <p:cNvSpPr/>
          <p:nvPr/>
        </p:nvSpPr>
        <p:spPr>
          <a:xfrm>
            <a:off x="250" y="4701100"/>
            <a:ext cx="9144000" cy="59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7"/>
          <p:cNvSpPr/>
          <p:nvPr/>
        </p:nvSpPr>
        <p:spPr>
          <a:xfrm>
            <a:off x="250" y="-23300"/>
            <a:ext cx="9144000" cy="59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7"/>
          <p:cNvSpPr txBox="1"/>
          <p:nvPr>
            <p:ph type="title"/>
          </p:nvPr>
        </p:nvSpPr>
        <p:spPr>
          <a:xfrm>
            <a:off x="3842625" y="450260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CA" sz="2000"/>
              <a:t>AMATH463: Fluid Dynamics</a:t>
            </a:r>
            <a:endParaRPr sz="2000"/>
          </a:p>
        </p:txBody>
      </p:sp>
      <p:pic>
        <p:nvPicPr>
          <p:cNvPr id="282" name="Google Shape;282;p27"/>
          <p:cNvPicPr preferRelativeResize="0"/>
          <p:nvPr/>
        </p:nvPicPr>
        <p:blipFill>
          <a:blip r:embed="rId3">
            <a:alphaModFix/>
          </a:blip>
          <a:stretch>
            <a:fillRect/>
          </a:stretch>
        </p:blipFill>
        <p:spPr>
          <a:xfrm>
            <a:off x="-59450" y="4569800"/>
            <a:ext cx="1902915" cy="761175"/>
          </a:xfrm>
          <a:prstGeom prst="rect">
            <a:avLst/>
          </a:prstGeom>
          <a:noFill/>
          <a:ln>
            <a:noFill/>
          </a:ln>
        </p:spPr>
      </p:pic>
      <p:sp>
        <p:nvSpPr>
          <p:cNvPr id="283" name="Google Shape;283;p27"/>
          <p:cNvSpPr txBox="1"/>
          <p:nvPr/>
        </p:nvSpPr>
        <p:spPr>
          <a:xfrm>
            <a:off x="334950" y="-11925"/>
            <a:ext cx="59667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2400">
                <a:solidFill>
                  <a:schemeClr val="dk1"/>
                </a:solidFill>
                <a:latin typeface="Oswald"/>
                <a:ea typeface="Oswald"/>
                <a:cs typeface="Oswald"/>
                <a:sym typeface="Oswald"/>
              </a:rPr>
              <a:t>Dynamics of Mature Hurricanes</a:t>
            </a:r>
            <a:endParaRPr sz="2400">
              <a:solidFill>
                <a:schemeClr val="dk1"/>
              </a:solidFill>
              <a:latin typeface="Oswald"/>
              <a:ea typeface="Oswald"/>
              <a:cs typeface="Oswald"/>
              <a:sym typeface="Oswald"/>
            </a:endParaRPr>
          </a:p>
          <a:p>
            <a:pPr indent="0" lvl="0" marL="0" rtl="0" algn="l">
              <a:spcBef>
                <a:spcPts val="0"/>
              </a:spcBef>
              <a:spcAft>
                <a:spcPts val="0"/>
              </a:spcAft>
              <a:buNone/>
            </a:pPr>
            <a:r>
              <a:t/>
            </a:r>
            <a:endParaRPr>
              <a:solidFill>
                <a:schemeClr val="dk1"/>
              </a:solidFill>
              <a:latin typeface="Oswald"/>
              <a:ea typeface="Oswald"/>
              <a:cs typeface="Oswald"/>
              <a:sym typeface="Oswald"/>
            </a:endParaRPr>
          </a:p>
          <a:p>
            <a:pPr indent="0" lvl="0" marL="0" rtl="0" algn="l">
              <a:spcBef>
                <a:spcPts val="0"/>
              </a:spcBef>
              <a:spcAft>
                <a:spcPts val="0"/>
              </a:spcAft>
              <a:buNone/>
            </a:pPr>
            <a:r>
              <a:t/>
            </a:r>
            <a:endParaRPr>
              <a:solidFill>
                <a:schemeClr val="dk1"/>
              </a:solidFill>
              <a:latin typeface="Oswald"/>
              <a:ea typeface="Oswald"/>
              <a:cs typeface="Oswald"/>
              <a:sym typeface="Oswald"/>
            </a:endParaRPr>
          </a:p>
        </p:txBody>
      </p:sp>
      <p:cxnSp>
        <p:nvCxnSpPr>
          <p:cNvPr id="284" name="Google Shape;284;p27"/>
          <p:cNvCxnSpPr>
            <a:stCxn id="283" idx="1"/>
          </p:cNvCxnSpPr>
          <p:nvPr/>
        </p:nvCxnSpPr>
        <p:spPr>
          <a:xfrm>
            <a:off x="334950" y="480675"/>
            <a:ext cx="8362500" cy="0"/>
          </a:xfrm>
          <a:prstGeom prst="straightConnector1">
            <a:avLst/>
          </a:prstGeom>
          <a:noFill/>
          <a:ln cap="flat" cmpd="sng" w="9525">
            <a:solidFill>
              <a:schemeClr val="dk2"/>
            </a:solidFill>
            <a:prstDash val="solid"/>
            <a:round/>
            <a:headEnd len="med" w="med" type="none"/>
            <a:tailEnd len="med" w="med" type="none"/>
          </a:ln>
        </p:spPr>
      </p:cxnSp>
      <p:sp>
        <p:nvSpPr>
          <p:cNvPr id="285" name="Google Shape;285;p27"/>
          <p:cNvSpPr txBox="1"/>
          <p:nvPr/>
        </p:nvSpPr>
        <p:spPr>
          <a:xfrm>
            <a:off x="6725250" y="144200"/>
            <a:ext cx="19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solidFill>
                  <a:schemeClr val="dk1"/>
                </a:solidFill>
                <a:latin typeface="Oswald"/>
                <a:ea typeface="Oswald"/>
                <a:cs typeface="Oswald"/>
                <a:sym typeface="Oswald"/>
              </a:rPr>
              <a:t>Petra M. Duff &amp; David René</a:t>
            </a:r>
            <a:endParaRPr>
              <a:solidFill>
                <a:schemeClr val="dk1"/>
              </a:solidFill>
              <a:latin typeface="Average"/>
              <a:ea typeface="Average"/>
              <a:cs typeface="Average"/>
              <a:sym typeface="Average"/>
            </a:endParaRPr>
          </a:p>
        </p:txBody>
      </p:sp>
      <p:sp>
        <p:nvSpPr>
          <p:cNvPr id="286" name="Google Shape;286;p27"/>
          <p:cNvSpPr txBox="1"/>
          <p:nvPr/>
        </p:nvSpPr>
        <p:spPr>
          <a:xfrm>
            <a:off x="579475" y="962750"/>
            <a:ext cx="81180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2000">
                <a:latin typeface="Average"/>
                <a:ea typeface="Average"/>
                <a:cs typeface="Average"/>
                <a:sym typeface="Average"/>
              </a:rPr>
              <a:t>Main assumption: </a:t>
            </a:r>
            <a:r>
              <a:rPr lang="en-CA" sz="2000">
                <a:latin typeface="Average"/>
                <a:ea typeface="Average"/>
                <a:cs typeface="Average"/>
                <a:sym typeface="Average"/>
              </a:rPr>
              <a:t>axial symmetry</a:t>
            </a:r>
            <a:endParaRPr sz="2000">
              <a:latin typeface="Average"/>
              <a:ea typeface="Average"/>
              <a:cs typeface="Average"/>
              <a:sym typeface="Average"/>
            </a:endParaRPr>
          </a:p>
          <a:p>
            <a:pPr indent="0" lvl="0" marL="0" rtl="0" algn="l">
              <a:spcBef>
                <a:spcPts val="0"/>
              </a:spcBef>
              <a:spcAft>
                <a:spcPts val="0"/>
              </a:spcAft>
              <a:buNone/>
            </a:pPr>
            <a:r>
              <a:rPr lang="en-CA" sz="2000">
                <a:latin typeface="Average"/>
                <a:ea typeface="Average"/>
                <a:cs typeface="Average"/>
                <a:sym typeface="Average"/>
              </a:rPr>
              <a:t>To take advantage, we put our f-plane equations:</a:t>
            </a:r>
            <a:endParaRPr sz="2000">
              <a:latin typeface="Average"/>
              <a:ea typeface="Average"/>
              <a:cs typeface="Average"/>
              <a:sym typeface="Average"/>
            </a:endParaRPr>
          </a:p>
          <a:p>
            <a:pPr indent="457200" lvl="0" marL="0" rtl="0" algn="l">
              <a:spcBef>
                <a:spcPts val="0"/>
              </a:spcBef>
              <a:spcAft>
                <a:spcPts val="0"/>
              </a:spcAft>
              <a:buNone/>
            </a:pPr>
            <a:r>
              <a:rPr lang="en-CA" sz="2000">
                <a:latin typeface="Average"/>
                <a:ea typeface="Average"/>
                <a:cs typeface="Average"/>
                <a:sym typeface="Average"/>
              </a:rPr>
              <a:t>in vector form, for  </a:t>
            </a:r>
            <a:endParaRPr sz="2000">
              <a:latin typeface="Average"/>
              <a:ea typeface="Average"/>
              <a:cs typeface="Average"/>
              <a:sym typeface="Average"/>
            </a:endParaRPr>
          </a:p>
          <a:p>
            <a:pPr indent="457200" lvl="0" marL="0" rtl="0" algn="l">
              <a:spcBef>
                <a:spcPts val="0"/>
              </a:spcBef>
              <a:spcAft>
                <a:spcPts val="0"/>
              </a:spcAft>
              <a:buNone/>
            </a:pPr>
            <a:r>
              <a:t/>
            </a:r>
            <a:endParaRPr sz="2000">
              <a:latin typeface="Average"/>
              <a:ea typeface="Average"/>
              <a:cs typeface="Average"/>
              <a:sym typeface="Average"/>
            </a:endParaRPr>
          </a:p>
          <a:p>
            <a:pPr indent="457200" lvl="0" marL="0" rtl="0" algn="ctr">
              <a:spcBef>
                <a:spcPts val="0"/>
              </a:spcBef>
              <a:spcAft>
                <a:spcPts val="0"/>
              </a:spcAft>
              <a:buNone/>
            </a:pPr>
            <a:r>
              <a:t/>
            </a:r>
            <a:endParaRPr sz="2000">
              <a:latin typeface="Average"/>
              <a:ea typeface="Average"/>
              <a:cs typeface="Average"/>
              <a:sym typeface="Average"/>
            </a:endParaRPr>
          </a:p>
          <a:p>
            <a:pPr indent="457200" lvl="0" marL="0" rtl="0" algn="l">
              <a:spcBef>
                <a:spcPts val="0"/>
              </a:spcBef>
              <a:spcAft>
                <a:spcPts val="0"/>
              </a:spcAft>
              <a:buNone/>
            </a:pPr>
            <a:r>
              <a:rPr lang="en-CA" sz="2000">
                <a:latin typeface="Average"/>
                <a:ea typeface="Average"/>
                <a:cs typeface="Average"/>
                <a:sym typeface="Average"/>
              </a:rPr>
              <a:t>t</a:t>
            </a:r>
            <a:r>
              <a:rPr lang="en-CA" sz="2000">
                <a:latin typeface="Average"/>
                <a:ea typeface="Average"/>
                <a:cs typeface="Average"/>
                <a:sym typeface="Average"/>
              </a:rPr>
              <a:t>hen </a:t>
            </a:r>
            <a:r>
              <a:rPr lang="en-CA" sz="2000">
                <a:latin typeface="Average"/>
                <a:ea typeface="Average"/>
                <a:cs typeface="Average"/>
                <a:sym typeface="Average"/>
              </a:rPr>
              <a:t>i</a:t>
            </a:r>
            <a:r>
              <a:rPr lang="en-CA" sz="2000">
                <a:latin typeface="Average"/>
                <a:ea typeface="Average"/>
                <a:cs typeface="Average"/>
                <a:sym typeface="Average"/>
              </a:rPr>
              <a:t>n terms of the geopotential 𝛷=</a:t>
            </a:r>
            <a:r>
              <a:rPr i="1" lang="en-CA" sz="2000">
                <a:latin typeface="Average"/>
                <a:ea typeface="Average"/>
                <a:cs typeface="Average"/>
                <a:sym typeface="Average"/>
              </a:rPr>
              <a:t>gh </a:t>
            </a:r>
            <a:r>
              <a:rPr lang="en-CA" sz="2000">
                <a:latin typeface="Average"/>
                <a:ea typeface="Average"/>
                <a:cs typeface="Average"/>
                <a:sym typeface="Average"/>
              </a:rPr>
              <a:t>using the hydrostatic equation</a:t>
            </a:r>
            <a:endParaRPr sz="2000">
              <a:latin typeface="Average"/>
              <a:ea typeface="Average"/>
              <a:cs typeface="Average"/>
              <a:sym typeface="Average"/>
            </a:endParaRPr>
          </a:p>
          <a:p>
            <a:pPr indent="457200" lvl="0" marL="0" rtl="0" algn="l">
              <a:spcBef>
                <a:spcPts val="0"/>
              </a:spcBef>
              <a:spcAft>
                <a:spcPts val="0"/>
              </a:spcAft>
              <a:buNone/>
            </a:pPr>
            <a:r>
              <a:t/>
            </a:r>
            <a:endParaRPr sz="2000">
              <a:latin typeface="Average"/>
              <a:ea typeface="Average"/>
              <a:cs typeface="Average"/>
              <a:sym typeface="Average"/>
            </a:endParaRPr>
          </a:p>
          <a:p>
            <a:pPr indent="457200" lvl="0" marL="0" rtl="0" algn="l">
              <a:spcBef>
                <a:spcPts val="0"/>
              </a:spcBef>
              <a:spcAft>
                <a:spcPts val="0"/>
              </a:spcAft>
              <a:buNone/>
            </a:pPr>
            <a:r>
              <a:t/>
            </a:r>
            <a:endParaRPr sz="2000">
              <a:latin typeface="Average"/>
              <a:ea typeface="Average"/>
              <a:cs typeface="Average"/>
              <a:sym typeface="Average"/>
            </a:endParaRPr>
          </a:p>
          <a:p>
            <a:pPr indent="457200" lvl="0" marL="0" rtl="0" algn="l">
              <a:spcBef>
                <a:spcPts val="0"/>
              </a:spcBef>
              <a:spcAft>
                <a:spcPts val="0"/>
              </a:spcAft>
              <a:buNone/>
            </a:pPr>
            <a:r>
              <a:rPr lang="en-CA" sz="2000">
                <a:latin typeface="Average"/>
                <a:ea typeface="Average"/>
                <a:cs typeface="Average"/>
                <a:sym typeface="Average"/>
              </a:rPr>
              <a:t>and then </a:t>
            </a:r>
            <a:r>
              <a:rPr lang="en-CA" sz="2000">
                <a:latin typeface="Average"/>
                <a:ea typeface="Average"/>
                <a:cs typeface="Average"/>
                <a:sym typeface="Average"/>
              </a:rPr>
              <a:t>i</a:t>
            </a:r>
            <a:r>
              <a:rPr lang="en-CA" sz="2000">
                <a:latin typeface="Average"/>
                <a:ea typeface="Average"/>
                <a:cs typeface="Average"/>
                <a:sym typeface="Average"/>
              </a:rPr>
              <a:t>n cylindrical coordinates</a:t>
            </a:r>
            <a:endParaRPr sz="2000">
              <a:latin typeface="Average"/>
              <a:ea typeface="Average"/>
              <a:cs typeface="Average"/>
              <a:sym typeface="Average"/>
            </a:endParaRPr>
          </a:p>
        </p:txBody>
      </p:sp>
      <p:pic>
        <p:nvPicPr>
          <p:cNvPr id="287" name="Google Shape;287;p27"/>
          <p:cNvPicPr preferRelativeResize="0"/>
          <p:nvPr/>
        </p:nvPicPr>
        <p:blipFill>
          <a:blip r:embed="rId4">
            <a:alphaModFix/>
          </a:blip>
          <a:stretch>
            <a:fillRect/>
          </a:stretch>
        </p:blipFill>
        <p:spPr>
          <a:xfrm>
            <a:off x="3505500" y="1974750"/>
            <a:ext cx="2133499" cy="597000"/>
          </a:xfrm>
          <a:prstGeom prst="rect">
            <a:avLst/>
          </a:prstGeom>
          <a:noFill/>
          <a:ln>
            <a:noFill/>
          </a:ln>
        </p:spPr>
      </p:pic>
      <p:pic>
        <p:nvPicPr>
          <p:cNvPr id="288" name="Google Shape;288;p27"/>
          <p:cNvPicPr preferRelativeResize="0"/>
          <p:nvPr/>
        </p:nvPicPr>
        <p:blipFill>
          <a:blip r:embed="rId5">
            <a:alphaModFix/>
          </a:blip>
          <a:stretch>
            <a:fillRect/>
          </a:stretch>
        </p:blipFill>
        <p:spPr>
          <a:xfrm>
            <a:off x="3336917" y="2929241"/>
            <a:ext cx="2470661" cy="597000"/>
          </a:xfrm>
          <a:prstGeom prst="rect">
            <a:avLst/>
          </a:prstGeom>
          <a:noFill/>
          <a:ln>
            <a:noFill/>
          </a:ln>
        </p:spPr>
      </p:pic>
      <p:pic>
        <p:nvPicPr>
          <p:cNvPr id="289" name="Google Shape;289;p27"/>
          <p:cNvPicPr preferRelativeResize="0"/>
          <p:nvPr/>
        </p:nvPicPr>
        <p:blipFill>
          <a:blip r:embed="rId6">
            <a:alphaModFix/>
          </a:blip>
          <a:stretch>
            <a:fillRect/>
          </a:stretch>
        </p:blipFill>
        <p:spPr>
          <a:xfrm>
            <a:off x="3097950" y="1613725"/>
            <a:ext cx="1343875" cy="361025"/>
          </a:xfrm>
          <a:prstGeom prst="rect">
            <a:avLst/>
          </a:prstGeom>
          <a:noFill/>
          <a:ln>
            <a:noFill/>
          </a:ln>
        </p:spPr>
      </p:pic>
      <p:pic>
        <p:nvPicPr>
          <p:cNvPr id="290" name="Google Shape;290;p27"/>
          <p:cNvPicPr preferRelativeResize="0"/>
          <p:nvPr/>
        </p:nvPicPr>
        <p:blipFill>
          <a:blip r:embed="rId7">
            <a:alphaModFix/>
          </a:blip>
          <a:stretch>
            <a:fillRect/>
          </a:stretch>
        </p:blipFill>
        <p:spPr>
          <a:xfrm>
            <a:off x="3732362" y="3883747"/>
            <a:ext cx="1567675" cy="70172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4" name="Shape 294"/>
        <p:cNvGrpSpPr/>
        <p:nvPr/>
      </p:nvGrpSpPr>
      <p:grpSpPr>
        <a:xfrm>
          <a:off x="0" y="0"/>
          <a:ext cx="0" cy="0"/>
          <a:chOff x="0" y="0"/>
          <a:chExt cx="0" cy="0"/>
        </a:xfrm>
      </p:grpSpPr>
      <p:sp>
        <p:nvSpPr>
          <p:cNvPr id="295" name="Google Shape;295;p28"/>
          <p:cNvSpPr/>
          <p:nvPr/>
        </p:nvSpPr>
        <p:spPr>
          <a:xfrm>
            <a:off x="250" y="4701100"/>
            <a:ext cx="9144000" cy="59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8"/>
          <p:cNvSpPr/>
          <p:nvPr/>
        </p:nvSpPr>
        <p:spPr>
          <a:xfrm>
            <a:off x="250" y="-23300"/>
            <a:ext cx="9144000" cy="59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8"/>
          <p:cNvSpPr txBox="1"/>
          <p:nvPr>
            <p:ph type="title"/>
          </p:nvPr>
        </p:nvSpPr>
        <p:spPr>
          <a:xfrm>
            <a:off x="3842625" y="450260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CA" sz="2000"/>
              <a:t>AMATH463: Fluid Dynamics</a:t>
            </a:r>
            <a:endParaRPr sz="2000"/>
          </a:p>
        </p:txBody>
      </p:sp>
      <p:pic>
        <p:nvPicPr>
          <p:cNvPr id="298" name="Google Shape;298;p28"/>
          <p:cNvPicPr preferRelativeResize="0"/>
          <p:nvPr/>
        </p:nvPicPr>
        <p:blipFill>
          <a:blip r:embed="rId3">
            <a:alphaModFix/>
          </a:blip>
          <a:stretch>
            <a:fillRect/>
          </a:stretch>
        </p:blipFill>
        <p:spPr>
          <a:xfrm>
            <a:off x="-59450" y="4569800"/>
            <a:ext cx="1902915" cy="761175"/>
          </a:xfrm>
          <a:prstGeom prst="rect">
            <a:avLst/>
          </a:prstGeom>
          <a:noFill/>
          <a:ln>
            <a:noFill/>
          </a:ln>
        </p:spPr>
      </p:pic>
      <p:sp>
        <p:nvSpPr>
          <p:cNvPr id="299" name="Google Shape;299;p28"/>
          <p:cNvSpPr txBox="1"/>
          <p:nvPr/>
        </p:nvSpPr>
        <p:spPr>
          <a:xfrm>
            <a:off x="334950" y="-11925"/>
            <a:ext cx="59667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2400">
                <a:solidFill>
                  <a:schemeClr val="dk1"/>
                </a:solidFill>
                <a:latin typeface="Oswald"/>
                <a:ea typeface="Oswald"/>
                <a:cs typeface="Oswald"/>
                <a:sym typeface="Oswald"/>
              </a:rPr>
              <a:t>Dynamics of Mature Hurricanes</a:t>
            </a:r>
            <a:endParaRPr sz="2400">
              <a:solidFill>
                <a:schemeClr val="dk1"/>
              </a:solidFill>
              <a:latin typeface="Oswald"/>
              <a:ea typeface="Oswald"/>
              <a:cs typeface="Oswald"/>
              <a:sym typeface="Oswald"/>
            </a:endParaRPr>
          </a:p>
          <a:p>
            <a:pPr indent="0" lvl="0" marL="0" rtl="0" algn="l">
              <a:spcBef>
                <a:spcPts val="0"/>
              </a:spcBef>
              <a:spcAft>
                <a:spcPts val="0"/>
              </a:spcAft>
              <a:buNone/>
            </a:pPr>
            <a:r>
              <a:t/>
            </a:r>
            <a:endParaRPr>
              <a:solidFill>
                <a:schemeClr val="dk1"/>
              </a:solidFill>
              <a:latin typeface="Oswald"/>
              <a:ea typeface="Oswald"/>
              <a:cs typeface="Oswald"/>
              <a:sym typeface="Oswald"/>
            </a:endParaRPr>
          </a:p>
          <a:p>
            <a:pPr indent="0" lvl="0" marL="0" rtl="0" algn="l">
              <a:spcBef>
                <a:spcPts val="0"/>
              </a:spcBef>
              <a:spcAft>
                <a:spcPts val="0"/>
              </a:spcAft>
              <a:buNone/>
            </a:pPr>
            <a:r>
              <a:t/>
            </a:r>
            <a:endParaRPr>
              <a:solidFill>
                <a:schemeClr val="dk1"/>
              </a:solidFill>
              <a:latin typeface="Oswald"/>
              <a:ea typeface="Oswald"/>
              <a:cs typeface="Oswald"/>
              <a:sym typeface="Oswald"/>
            </a:endParaRPr>
          </a:p>
        </p:txBody>
      </p:sp>
      <p:cxnSp>
        <p:nvCxnSpPr>
          <p:cNvPr id="300" name="Google Shape;300;p28"/>
          <p:cNvCxnSpPr>
            <a:stCxn id="299" idx="1"/>
          </p:cNvCxnSpPr>
          <p:nvPr/>
        </p:nvCxnSpPr>
        <p:spPr>
          <a:xfrm>
            <a:off x="334950" y="480675"/>
            <a:ext cx="8362500" cy="0"/>
          </a:xfrm>
          <a:prstGeom prst="straightConnector1">
            <a:avLst/>
          </a:prstGeom>
          <a:noFill/>
          <a:ln cap="flat" cmpd="sng" w="9525">
            <a:solidFill>
              <a:schemeClr val="dk2"/>
            </a:solidFill>
            <a:prstDash val="solid"/>
            <a:round/>
            <a:headEnd len="med" w="med" type="none"/>
            <a:tailEnd len="med" w="med" type="none"/>
          </a:ln>
        </p:spPr>
      </p:cxnSp>
      <p:sp>
        <p:nvSpPr>
          <p:cNvPr id="301" name="Google Shape;301;p28"/>
          <p:cNvSpPr txBox="1"/>
          <p:nvPr/>
        </p:nvSpPr>
        <p:spPr>
          <a:xfrm>
            <a:off x="6725250" y="144200"/>
            <a:ext cx="19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solidFill>
                  <a:schemeClr val="dk1"/>
                </a:solidFill>
                <a:latin typeface="Oswald"/>
                <a:ea typeface="Oswald"/>
                <a:cs typeface="Oswald"/>
                <a:sym typeface="Oswald"/>
              </a:rPr>
              <a:t>Petra M. Duff &amp; David René</a:t>
            </a:r>
            <a:endParaRPr>
              <a:solidFill>
                <a:schemeClr val="dk1"/>
              </a:solidFill>
              <a:latin typeface="Average"/>
              <a:ea typeface="Average"/>
              <a:cs typeface="Average"/>
              <a:sym typeface="Average"/>
            </a:endParaRPr>
          </a:p>
        </p:txBody>
      </p:sp>
      <p:pic>
        <p:nvPicPr>
          <p:cNvPr id="302" name="Google Shape;302;p28"/>
          <p:cNvPicPr preferRelativeResize="0"/>
          <p:nvPr/>
        </p:nvPicPr>
        <p:blipFill>
          <a:blip r:embed="rId4">
            <a:alphaModFix/>
          </a:blip>
          <a:stretch>
            <a:fillRect/>
          </a:stretch>
        </p:blipFill>
        <p:spPr>
          <a:xfrm>
            <a:off x="334950" y="1185138"/>
            <a:ext cx="3690225" cy="2457744"/>
          </a:xfrm>
          <a:prstGeom prst="rect">
            <a:avLst/>
          </a:prstGeom>
          <a:noFill/>
          <a:ln>
            <a:noFill/>
          </a:ln>
        </p:spPr>
      </p:pic>
      <p:sp>
        <p:nvSpPr>
          <p:cNvPr id="303" name="Google Shape;303;p28"/>
          <p:cNvSpPr txBox="1"/>
          <p:nvPr/>
        </p:nvSpPr>
        <p:spPr>
          <a:xfrm>
            <a:off x="334950" y="3642863"/>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100">
                <a:latin typeface="Average"/>
                <a:ea typeface="Average"/>
                <a:cs typeface="Average"/>
                <a:sym typeface="Average"/>
              </a:rPr>
              <a:t>Smith &amp; Montgomery, 2016</a:t>
            </a:r>
            <a:endParaRPr sz="500"/>
          </a:p>
        </p:txBody>
      </p:sp>
      <p:sp>
        <p:nvSpPr>
          <p:cNvPr id="304" name="Google Shape;304;p28"/>
          <p:cNvSpPr txBox="1"/>
          <p:nvPr/>
        </p:nvSpPr>
        <p:spPr>
          <a:xfrm>
            <a:off x="4425950" y="962750"/>
            <a:ext cx="42717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2000">
                <a:latin typeface="Average"/>
                <a:ea typeface="Average"/>
                <a:cs typeface="Average"/>
                <a:sym typeface="Average"/>
              </a:rPr>
              <a:t>Angular momentum</a:t>
            </a:r>
            <a:endParaRPr sz="2000">
              <a:latin typeface="Average"/>
              <a:ea typeface="Average"/>
              <a:cs typeface="Average"/>
              <a:sym typeface="Average"/>
            </a:endParaRPr>
          </a:p>
          <a:p>
            <a:pPr indent="0" lvl="0" marL="0" rtl="0" algn="l">
              <a:spcBef>
                <a:spcPts val="0"/>
              </a:spcBef>
              <a:spcAft>
                <a:spcPts val="0"/>
              </a:spcAft>
              <a:buNone/>
            </a:pPr>
            <a:r>
              <a:t/>
            </a:r>
            <a:endParaRPr sz="2000">
              <a:latin typeface="Average"/>
              <a:ea typeface="Average"/>
              <a:cs typeface="Average"/>
              <a:sym typeface="Average"/>
            </a:endParaRPr>
          </a:p>
          <a:p>
            <a:pPr indent="0" lvl="0" marL="0" rtl="0" algn="l">
              <a:spcBef>
                <a:spcPts val="0"/>
              </a:spcBef>
              <a:spcAft>
                <a:spcPts val="0"/>
              </a:spcAft>
              <a:buNone/>
            </a:pPr>
            <a:r>
              <a:t/>
            </a:r>
            <a:endParaRPr sz="2000">
              <a:latin typeface="Average"/>
              <a:ea typeface="Average"/>
              <a:cs typeface="Average"/>
              <a:sym typeface="Average"/>
            </a:endParaRPr>
          </a:p>
          <a:p>
            <a:pPr indent="0" lvl="0" marL="0" rtl="0" algn="l">
              <a:spcBef>
                <a:spcPts val="0"/>
              </a:spcBef>
              <a:spcAft>
                <a:spcPts val="0"/>
              </a:spcAft>
              <a:buNone/>
            </a:pPr>
            <a:r>
              <a:rPr lang="en-CA" sz="2000">
                <a:latin typeface="Average"/>
                <a:ea typeface="Average"/>
                <a:cs typeface="Average"/>
                <a:sym typeface="Average"/>
              </a:rPr>
              <a:t>is conserved, so we can write</a:t>
            </a:r>
            <a:endParaRPr sz="2000">
              <a:latin typeface="Average"/>
              <a:ea typeface="Average"/>
              <a:cs typeface="Average"/>
              <a:sym typeface="Average"/>
            </a:endParaRPr>
          </a:p>
          <a:p>
            <a:pPr indent="0" lvl="0" marL="0" rtl="0" algn="l">
              <a:spcBef>
                <a:spcPts val="0"/>
              </a:spcBef>
              <a:spcAft>
                <a:spcPts val="0"/>
              </a:spcAft>
              <a:buNone/>
            </a:pPr>
            <a:r>
              <a:t/>
            </a:r>
            <a:endParaRPr sz="2000">
              <a:latin typeface="Average"/>
              <a:ea typeface="Average"/>
              <a:cs typeface="Average"/>
              <a:sym typeface="Average"/>
            </a:endParaRPr>
          </a:p>
          <a:p>
            <a:pPr indent="0" lvl="0" marL="0" rtl="0" algn="l">
              <a:spcBef>
                <a:spcPts val="0"/>
              </a:spcBef>
              <a:spcAft>
                <a:spcPts val="0"/>
              </a:spcAft>
              <a:buNone/>
            </a:pPr>
            <a:r>
              <a:t/>
            </a:r>
            <a:endParaRPr sz="2000">
              <a:latin typeface="Average"/>
              <a:ea typeface="Average"/>
              <a:cs typeface="Average"/>
              <a:sym typeface="Average"/>
            </a:endParaRPr>
          </a:p>
          <a:p>
            <a:pPr indent="0" lvl="0" marL="0" rtl="0" algn="l">
              <a:spcBef>
                <a:spcPts val="0"/>
              </a:spcBef>
              <a:spcAft>
                <a:spcPts val="0"/>
              </a:spcAft>
              <a:buNone/>
            </a:pPr>
            <a:r>
              <a:t/>
            </a:r>
            <a:endParaRPr sz="2000">
              <a:latin typeface="Average"/>
              <a:ea typeface="Average"/>
              <a:cs typeface="Average"/>
              <a:sym typeface="Average"/>
            </a:endParaRPr>
          </a:p>
          <a:p>
            <a:pPr indent="0" lvl="0" marL="0" rtl="0" algn="l">
              <a:spcBef>
                <a:spcPts val="0"/>
              </a:spcBef>
              <a:spcAft>
                <a:spcPts val="0"/>
              </a:spcAft>
              <a:buNone/>
            </a:pPr>
            <a:r>
              <a:rPr lang="en-CA" sz="2000">
                <a:latin typeface="Average"/>
                <a:ea typeface="Average"/>
                <a:cs typeface="Average"/>
                <a:sym typeface="Average"/>
              </a:rPr>
              <a:t>our governing equation for angular momentum of the hurricane.</a:t>
            </a:r>
            <a:endParaRPr sz="2000">
              <a:latin typeface="Average"/>
              <a:ea typeface="Average"/>
              <a:cs typeface="Average"/>
              <a:sym typeface="Average"/>
            </a:endParaRPr>
          </a:p>
        </p:txBody>
      </p:sp>
      <p:pic>
        <p:nvPicPr>
          <p:cNvPr id="305" name="Google Shape;305;p28"/>
          <p:cNvPicPr preferRelativeResize="0"/>
          <p:nvPr/>
        </p:nvPicPr>
        <p:blipFill>
          <a:blip r:embed="rId5">
            <a:alphaModFix/>
          </a:blip>
          <a:stretch>
            <a:fillRect/>
          </a:stretch>
        </p:blipFill>
        <p:spPr>
          <a:xfrm>
            <a:off x="5387750" y="1421341"/>
            <a:ext cx="1902925" cy="498821"/>
          </a:xfrm>
          <a:prstGeom prst="rect">
            <a:avLst/>
          </a:prstGeom>
          <a:noFill/>
          <a:ln>
            <a:noFill/>
          </a:ln>
        </p:spPr>
      </p:pic>
      <p:pic>
        <p:nvPicPr>
          <p:cNvPr id="306" name="Google Shape;306;p28"/>
          <p:cNvPicPr preferRelativeResize="0"/>
          <p:nvPr/>
        </p:nvPicPr>
        <p:blipFill>
          <a:blip r:embed="rId6">
            <a:alphaModFix/>
          </a:blip>
          <a:stretch>
            <a:fillRect/>
          </a:stretch>
        </p:blipFill>
        <p:spPr>
          <a:xfrm>
            <a:off x="5436377" y="2367375"/>
            <a:ext cx="1972200" cy="74111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0" name="Shape 310"/>
        <p:cNvGrpSpPr/>
        <p:nvPr/>
      </p:nvGrpSpPr>
      <p:grpSpPr>
        <a:xfrm>
          <a:off x="0" y="0"/>
          <a:ext cx="0" cy="0"/>
          <a:chOff x="0" y="0"/>
          <a:chExt cx="0" cy="0"/>
        </a:xfrm>
      </p:grpSpPr>
      <p:sp>
        <p:nvSpPr>
          <p:cNvPr id="311" name="Google Shape;311;p29"/>
          <p:cNvSpPr/>
          <p:nvPr/>
        </p:nvSpPr>
        <p:spPr>
          <a:xfrm>
            <a:off x="250" y="4701100"/>
            <a:ext cx="9144000" cy="59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9"/>
          <p:cNvSpPr/>
          <p:nvPr/>
        </p:nvSpPr>
        <p:spPr>
          <a:xfrm>
            <a:off x="250" y="-23300"/>
            <a:ext cx="9144000" cy="59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9"/>
          <p:cNvSpPr txBox="1"/>
          <p:nvPr>
            <p:ph type="title"/>
          </p:nvPr>
        </p:nvSpPr>
        <p:spPr>
          <a:xfrm>
            <a:off x="3842625" y="450260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CA" sz="2000"/>
              <a:t>AMATH463: Fluid Dynamics</a:t>
            </a:r>
            <a:endParaRPr sz="2000"/>
          </a:p>
        </p:txBody>
      </p:sp>
      <p:pic>
        <p:nvPicPr>
          <p:cNvPr id="314" name="Google Shape;314;p29"/>
          <p:cNvPicPr preferRelativeResize="0"/>
          <p:nvPr/>
        </p:nvPicPr>
        <p:blipFill>
          <a:blip r:embed="rId3">
            <a:alphaModFix/>
          </a:blip>
          <a:stretch>
            <a:fillRect/>
          </a:stretch>
        </p:blipFill>
        <p:spPr>
          <a:xfrm>
            <a:off x="-59450" y="4569800"/>
            <a:ext cx="1902915" cy="761175"/>
          </a:xfrm>
          <a:prstGeom prst="rect">
            <a:avLst/>
          </a:prstGeom>
          <a:noFill/>
          <a:ln>
            <a:noFill/>
          </a:ln>
        </p:spPr>
      </p:pic>
      <p:sp>
        <p:nvSpPr>
          <p:cNvPr id="315" name="Google Shape;315;p29"/>
          <p:cNvSpPr txBox="1"/>
          <p:nvPr/>
        </p:nvSpPr>
        <p:spPr>
          <a:xfrm>
            <a:off x="334950" y="-11925"/>
            <a:ext cx="59667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2400">
                <a:solidFill>
                  <a:schemeClr val="dk1"/>
                </a:solidFill>
                <a:latin typeface="Oswald"/>
                <a:ea typeface="Oswald"/>
                <a:cs typeface="Oswald"/>
                <a:sym typeface="Oswald"/>
              </a:rPr>
              <a:t>Dynamics of Mature Hurricanes</a:t>
            </a:r>
            <a:endParaRPr sz="2400">
              <a:solidFill>
                <a:schemeClr val="dk1"/>
              </a:solidFill>
              <a:latin typeface="Oswald"/>
              <a:ea typeface="Oswald"/>
              <a:cs typeface="Oswald"/>
              <a:sym typeface="Oswald"/>
            </a:endParaRPr>
          </a:p>
          <a:p>
            <a:pPr indent="0" lvl="0" marL="0" rtl="0" algn="l">
              <a:spcBef>
                <a:spcPts val="0"/>
              </a:spcBef>
              <a:spcAft>
                <a:spcPts val="0"/>
              </a:spcAft>
              <a:buNone/>
            </a:pPr>
            <a:r>
              <a:t/>
            </a:r>
            <a:endParaRPr>
              <a:solidFill>
                <a:schemeClr val="dk1"/>
              </a:solidFill>
              <a:latin typeface="Oswald"/>
              <a:ea typeface="Oswald"/>
              <a:cs typeface="Oswald"/>
              <a:sym typeface="Oswald"/>
            </a:endParaRPr>
          </a:p>
          <a:p>
            <a:pPr indent="0" lvl="0" marL="0" rtl="0" algn="l">
              <a:spcBef>
                <a:spcPts val="0"/>
              </a:spcBef>
              <a:spcAft>
                <a:spcPts val="0"/>
              </a:spcAft>
              <a:buNone/>
            </a:pPr>
            <a:r>
              <a:t/>
            </a:r>
            <a:endParaRPr>
              <a:solidFill>
                <a:schemeClr val="dk1"/>
              </a:solidFill>
              <a:latin typeface="Oswald"/>
              <a:ea typeface="Oswald"/>
              <a:cs typeface="Oswald"/>
              <a:sym typeface="Oswald"/>
            </a:endParaRPr>
          </a:p>
        </p:txBody>
      </p:sp>
      <p:cxnSp>
        <p:nvCxnSpPr>
          <p:cNvPr id="316" name="Google Shape;316;p29"/>
          <p:cNvCxnSpPr>
            <a:stCxn id="315" idx="1"/>
          </p:cNvCxnSpPr>
          <p:nvPr/>
        </p:nvCxnSpPr>
        <p:spPr>
          <a:xfrm>
            <a:off x="334950" y="480675"/>
            <a:ext cx="8362500" cy="0"/>
          </a:xfrm>
          <a:prstGeom prst="straightConnector1">
            <a:avLst/>
          </a:prstGeom>
          <a:noFill/>
          <a:ln cap="flat" cmpd="sng" w="9525">
            <a:solidFill>
              <a:schemeClr val="dk2"/>
            </a:solidFill>
            <a:prstDash val="solid"/>
            <a:round/>
            <a:headEnd len="med" w="med" type="none"/>
            <a:tailEnd len="med" w="med" type="none"/>
          </a:ln>
        </p:spPr>
      </p:cxnSp>
      <p:sp>
        <p:nvSpPr>
          <p:cNvPr id="317" name="Google Shape;317;p29"/>
          <p:cNvSpPr txBox="1"/>
          <p:nvPr/>
        </p:nvSpPr>
        <p:spPr>
          <a:xfrm>
            <a:off x="6725250" y="144200"/>
            <a:ext cx="19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solidFill>
                  <a:schemeClr val="dk1"/>
                </a:solidFill>
                <a:latin typeface="Oswald"/>
                <a:ea typeface="Oswald"/>
                <a:cs typeface="Oswald"/>
                <a:sym typeface="Oswald"/>
              </a:rPr>
              <a:t>Petra M. Duff &amp; David René</a:t>
            </a:r>
            <a:endParaRPr>
              <a:solidFill>
                <a:schemeClr val="dk1"/>
              </a:solidFill>
              <a:latin typeface="Average"/>
              <a:ea typeface="Average"/>
              <a:cs typeface="Average"/>
              <a:sym typeface="Average"/>
            </a:endParaRPr>
          </a:p>
        </p:txBody>
      </p:sp>
      <p:pic>
        <p:nvPicPr>
          <p:cNvPr id="318" name="Google Shape;318;p29"/>
          <p:cNvPicPr preferRelativeResize="0"/>
          <p:nvPr/>
        </p:nvPicPr>
        <p:blipFill>
          <a:blip r:embed="rId4">
            <a:alphaModFix/>
          </a:blip>
          <a:stretch>
            <a:fillRect/>
          </a:stretch>
        </p:blipFill>
        <p:spPr>
          <a:xfrm>
            <a:off x="3842615" y="962750"/>
            <a:ext cx="2317035" cy="492600"/>
          </a:xfrm>
          <a:prstGeom prst="rect">
            <a:avLst/>
          </a:prstGeom>
          <a:noFill/>
          <a:ln>
            <a:noFill/>
          </a:ln>
        </p:spPr>
      </p:pic>
      <p:sp>
        <p:nvSpPr>
          <p:cNvPr id="319" name="Google Shape;319;p29"/>
          <p:cNvSpPr txBox="1"/>
          <p:nvPr/>
        </p:nvSpPr>
        <p:spPr>
          <a:xfrm>
            <a:off x="654050" y="962750"/>
            <a:ext cx="80436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CA" sz="2000">
                <a:latin typeface="Average"/>
                <a:ea typeface="Average"/>
                <a:cs typeface="Average"/>
                <a:sym typeface="Average"/>
              </a:rPr>
              <a:t>Log-pressure coordinates:</a:t>
            </a:r>
            <a:endParaRPr b="1" sz="2000">
              <a:latin typeface="Average"/>
              <a:ea typeface="Average"/>
              <a:cs typeface="Average"/>
              <a:sym typeface="Average"/>
            </a:endParaRPr>
          </a:p>
          <a:p>
            <a:pPr indent="0" lvl="0" marL="457200" rtl="0" algn="l">
              <a:spcBef>
                <a:spcPts val="0"/>
              </a:spcBef>
              <a:spcAft>
                <a:spcPts val="0"/>
              </a:spcAft>
              <a:buNone/>
            </a:pPr>
            <a:r>
              <a:rPr lang="en-CA" sz="2000">
                <a:latin typeface="Average"/>
                <a:ea typeface="Average"/>
                <a:cs typeface="Average"/>
                <a:sym typeface="Average"/>
              </a:rPr>
              <a:t>w</a:t>
            </a:r>
            <a:r>
              <a:rPr lang="en-CA" sz="2000">
                <a:latin typeface="Average"/>
                <a:ea typeface="Average"/>
                <a:cs typeface="Average"/>
                <a:sym typeface="Average"/>
              </a:rPr>
              <a:t>here p</a:t>
            </a:r>
            <a:r>
              <a:rPr baseline="-25000" lang="en-CA" sz="2000">
                <a:latin typeface="Average"/>
                <a:ea typeface="Average"/>
                <a:cs typeface="Average"/>
                <a:sym typeface="Average"/>
              </a:rPr>
              <a:t>s </a:t>
            </a:r>
            <a:r>
              <a:rPr lang="en-CA" sz="2000">
                <a:latin typeface="Average"/>
                <a:ea typeface="Average"/>
                <a:cs typeface="Average"/>
                <a:sym typeface="Average"/>
              </a:rPr>
              <a:t>is a reference pressure and                       for global average temperature T</a:t>
            </a:r>
            <a:r>
              <a:rPr baseline="-25000" lang="en-CA" sz="2000">
                <a:latin typeface="Average"/>
                <a:ea typeface="Average"/>
                <a:cs typeface="Average"/>
                <a:sym typeface="Average"/>
              </a:rPr>
              <a:t>s</a:t>
            </a:r>
            <a:endParaRPr baseline="-25000" sz="2000">
              <a:latin typeface="Average"/>
              <a:ea typeface="Average"/>
              <a:cs typeface="Average"/>
              <a:sym typeface="Average"/>
            </a:endParaRPr>
          </a:p>
          <a:p>
            <a:pPr indent="0" lvl="0" marL="457200" rtl="0" algn="l">
              <a:spcBef>
                <a:spcPts val="0"/>
              </a:spcBef>
              <a:spcAft>
                <a:spcPts val="0"/>
              </a:spcAft>
              <a:buNone/>
            </a:pPr>
            <a:r>
              <a:t/>
            </a:r>
            <a:endParaRPr baseline="-25000" sz="2000">
              <a:latin typeface="Average"/>
              <a:ea typeface="Average"/>
              <a:cs typeface="Average"/>
              <a:sym typeface="Average"/>
            </a:endParaRPr>
          </a:p>
          <a:p>
            <a:pPr indent="0" lvl="0" marL="0" rtl="0" algn="l">
              <a:spcBef>
                <a:spcPts val="0"/>
              </a:spcBef>
              <a:spcAft>
                <a:spcPts val="0"/>
              </a:spcAft>
              <a:buNone/>
            </a:pPr>
            <a:r>
              <a:rPr lang="en-CA" sz="2000">
                <a:latin typeface="Average"/>
                <a:ea typeface="Average"/>
                <a:cs typeface="Average"/>
                <a:sym typeface="Average"/>
              </a:rPr>
              <a:t>So using the ideal gas law, </a:t>
            </a:r>
            <a:endParaRPr sz="2000">
              <a:latin typeface="Average"/>
              <a:ea typeface="Average"/>
              <a:cs typeface="Average"/>
              <a:sym typeface="Average"/>
            </a:endParaRPr>
          </a:p>
        </p:txBody>
      </p:sp>
      <p:pic>
        <p:nvPicPr>
          <p:cNvPr id="320" name="Google Shape;320;p29"/>
          <p:cNvPicPr preferRelativeResize="0"/>
          <p:nvPr/>
        </p:nvPicPr>
        <p:blipFill>
          <a:blip r:embed="rId5">
            <a:alphaModFix/>
          </a:blip>
          <a:stretch>
            <a:fillRect/>
          </a:stretch>
        </p:blipFill>
        <p:spPr>
          <a:xfrm>
            <a:off x="4539906" y="1363100"/>
            <a:ext cx="1291500" cy="328154"/>
          </a:xfrm>
          <a:prstGeom prst="rect">
            <a:avLst/>
          </a:prstGeom>
          <a:noFill/>
          <a:ln>
            <a:noFill/>
          </a:ln>
        </p:spPr>
      </p:pic>
      <p:pic>
        <p:nvPicPr>
          <p:cNvPr id="321" name="Google Shape;321;p29"/>
          <p:cNvPicPr preferRelativeResize="0"/>
          <p:nvPr/>
        </p:nvPicPr>
        <p:blipFill>
          <a:blip r:embed="rId6">
            <a:alphaModFix/>
          </a:blip>
          <a:stretch>
            <a:fillRect/>
          </a:stretch>
        </p:blipFill>
        <p:spPr>
          <a:xfrm>
            <a:off x="2948650" y="2634025"/>
            <a:ext cx="3454400" cy="689900"/>
          </a:xfrm>
          <a:prstGeom prst="rect">
            <a:avLst/>
          </a:prstGeom>
          <a:noFill/>
          <a:ln>
            <a:noFill/>
          </a:ln>
        </p:spPr>
      </p:pic>
      <p:pic>
        <p:nvPicPr>
          <p:cNvPr id="322" name="Google Shape;322;p29"/>
          <p:cNvPicPr preferRelativeResize="0"/>
          <p:nvPr/>
        </p:nvPicPr>
        <p:blipFill>
          <a:blip r:embed="rId7">
            <a:alphaModFix/>
          </a:blip>
          <a:stretch>
            <a:fillRect/>
          </a:stretch>
        </p:blipFill>
        <p:spPr>
          <a:xfrm>
            <a:off x="4076733" y="3395324"/>
            <a:ext cx="1198242" cy="597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6" name="Shape 326"/>
        <p:cNvGrpSpPr/>
        <p:nvPr/>
      </p:nvGrpSpPr>
      <p:grpSpPr>
        <a:xfrm>
          <a:off x="0" y="0"/>
          <a:ext cx="0" cy="0"/>
          <a:chOff x="0" y="0"/>
          <a:chExt cx="0" cy="0"/>
        </a:xfrm>
      </p:grpSpPr>
      <p:sp>
        <p:nvSpPr>
          <p:cNvPr id="327" name="Google Shape;327;p30"/>
          <p:cNvSpPr txBox="1"/>
          <p:nvPr/>
        </p:nvSpPr>
        <p:spPr>
          <a:xfrm>
            <a:off x="654050" y="962750"/>
            <a:ext cx="80436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2000">
                <a:latin typeface="Average"/>
                <a:ea typeface="Average"/>
                <a:cs typeface="Average"/>
                <a:sym typeface="Average"/>
              </a:rPr>
              <a:t>This gives us the relationship between the radial temperature profile and the vertical shear of the angular momentum.</a:t>
            </a:r>
            <a:endParaRPr sz="2000">
              <a:latin typeface="Average"/>
              <a:ea typeface="Average"/>
              <a:cs typeface="Average"/>
              <a:sym typeface="Average"/>
            </a:endParaRPr>
          </a:p>
          <a:p>
            <a:pPr indent="0" lvl="0" marL="0" rtl="0" algn="l">
              <a:spcBef>
                <a:spcPts val="0"/>
              </a:spcBef>
              <a:spcAft>
                <a:spcPts val="0"/>
              </a:spcAft>
              <a:buNone/>
            </a:pPr>
            <a:r>
              <a:t/>
            </a:r>
            <a:endParaRPr sz="2000">
              <a:latin typeface="Average"/>
              <a:ea typeface="Average"/>
              <a:cs typeface="Average"/>
              <a:sym typeface="Average"/>
            </a:endParaRPr>
          </a:p>
          <a:p>
            <a:pPr indent="0" lvl="0" marL="0" rtl="0" algn="l">
              <a:spcBef>
                <a:spcPts val="0"/>
              </a:spcBef>
              <a:spcAft>
                <a:spcPts val="0"/>
              </a:spcAft>
              <a:buNone/>
            </a:pPr>
            <a:r>
              <a:t/>
            </a:r>
            <a:endParaRPr sz="2000">
              <a:latin typeface="Average"/>
              <a:ea typeface="Average"/>
              <a:cs typeface="Average"/>
              <a:sym typeface="Average"/>
            </a:endParaRPr>
          </a:p>
          <a:p>
            <a:pPr indent="0" lvl="0" marL="0" rtl="0" algn="l">
              <a:spcBef>
                <a:spcPts val="0"/>
              </a:spcBef>
              <a:spcAft>
                <a:spcPts val="0"/>
              </a:spcAft>
              <a:buNone/>
            </a:pPr>
            <a:r>
              <a:t/>
            </a:r>
            <a:endParaRPr sz="2000">
              <a:latin typeface="Average"/>
              <a:ea typeface="Average"/>
              <a:cs typeface="Average"/>
              <a:sym typeface="Average"/>
            </a:endParaRPr>
          </a:p>
          <a:p>
            <a:pPr indent="0" lvl="0" marL="0" rtl="0" algn="l">
              <a:spcBef>
                <a:spcPts val="0"/>
              </a:spcBef>
              <a:spcAft>
                <a:spcPts val="0"/>
              </a:spcAft>
              <a:buNone/>
            </a:pPr>
            <a:r>
              <a:t/>
            </a:r>
            <a:endParaRPr sz="2000">
              <a:latin typeface="Average"/>
              <a:ea typeface="Average"/>
              <a:cs typeface="Average"/>
              <a:sym typeface="Average"/>
            </a:endParaRPr>
          </a:p>
          <a:p>
            <a:pPr indent="0" lvl="0" marL="0" rtl="0" algn="l">
              <a:spcBef>
                <a:spcPts val="0"/>
              </a:spcBef>
              <a:spcAft>
                <a:spcPts val="0"/>
              </a:spcAft>
              <a:buNone/>
            </a:pPr>
            <a:r>
              <a:t/>
            </a:r>
            <a:endParaRPr sz="2000">
              <a:latin typeface="Average"/>
              <a:ea typeface="Average"/>
              <a:cs typeface="Average"/>
              <a:sym typeface="Average"/>
            </a:endParaRPr>
          </a:p>
          <a:p>
            <a:pPr indent="0" lvl="0" marL="0" rtl="0" algn="l">
              <a:spcBef>
                <a:spcPts val="0"/>
              </a:spcBef>
              <a:spcAft>
                <a:spcPts val="0"/>
              </a:spcAft>
              <a:buNone/>
            </a:pPr>
            <a:r>
              <a:rPr lang="en-CA" sz="2000">
                <a:latin typeface="Average"/>
                <a:ea typeface="Average"/>
                <a:cs typeface="Average"/>
                <a:sym typeface="Average"/>
              </a:rPr>
              <a:t>Vertical wind shear can change the structure of the vortex</a:t>
            </a:r>
            <a:r>
              <a:rPr lang="en-CA" sz="2000">
                <a:latin typeface="Average"/>
                <a:ea typeface="Average"/>
                <a:cs typeface="Average"/>
                <a:sym typeface="Average"/>
              </a:rPr>
              <a:t>, so this is an interesting relationship to consider.</a:t>
            </a:r>
            <a:endParaRPr sz="2000">
              <a:latin typeface="Average"/>
              <a:ea typeface="Average"/>
              <a:cs typeface="Average"/>
              <a:sym typeface="Average"/>
            </a:endParaRPr>
          </a:p>
        </p:txBody>
      </p:sp>
      <p:sp>
        <p:nvSpPr>
          <p:cNvPr id="328" name="Google Shape;328;p30"/>
          <p:cNvSpPr/>
          <p:nvPr/>
        </p:nvSpPr>
        <p:spPr>
          <a:xfrm>
            <a:off x="250" y="4701100"/>
            <a:ext cx="9144000" cy="59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0"/>
          <p:cNvSpPr/>
          <p:nvPr/>
        </p:nvSpPr>
        <p:spPr>
          <a:xfrm>
            <a:off x="250" y="-23300"/>
            <a:ext cx="9144000" cy="59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0"/>
          <p:cNvSpPr txBox="1"/>
          <p:nvPr>
            <p:ph type="title"/>
          </p:nvPr>
        </p:nvSpPr>
        <p:spPr>
          <a:xfrm>
            <a:off x="3842625" y="450260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CA" sz="2000"/>
              <a:t>AMATH463: Fluid Dynamics</a:t>
            </a:r>
            <a:endParaRPr sz="2000"/>
          </a:p>
        </p:txBody>
      </p:sp>
      <p:pic>
        <p:nvPicPr>
          <p:cNvPr id="331" name="Google Shape;331;p30"/>
          <p:cNvPicPr preferRelativeResize="0"/>
          <p:nvPr/>
        </p:nvPicPr>
        <p:blipFill>
          <a:blip r:embed="rId3">
            <a:alphaModFix/>
          </a:blip>
          <a:stretch>
            <a:fillRect/>
          </a:stretch>
        </p:blipFill>
        <p:spPr>
          <a:xfrm>
            <a:off x="-59450" y="4569800"/>
            <a:ext cx="1902915" cy="761175"/>
          </a:xfrm>
          <a:prstGeom prst="rect">
            <a:avLst/>
          </a:prstGeom>
          <a:noFill/>
          <a:ln>
            <a:noFill/>
          </a:ln>
        </p:spPr>
      </p:pic>
      <p:sp>
        <p:nvSpPr>
          <p:cNvPr id="332" name="Google Shape;332;p30"/>
          <p:cNvSpPr txBox="1"/>
          <p:nvPr/>
        </p:nvSpPr>
        <p:spPr>
          <a:xfrm>
            <a:off x="334950" y="-11925"/>
            <a:ext cx="59667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2400">
                <a:solidFill>
                  <a:schemeClr val="dk1"/>
                </a:solidFill>
                <a:latin typeface="Oswald"/>
                <a:ea typeface="Oswald"/>
                <a:cs typeface="Oswald"/>
                <a:sym typeface="Oswald"/>
              </a:rPr>
              <a:t>Dynamics of Mature Hurricanes</a:t>
            </a:r>
            <a:endParaRPr sz="2400">
              <a:solidFill>
                <a:schemeClr val="dk1"/>
              </a:solidFill>
              <a:latin typeface="Oswald"/>
              <a:ea typeface="Oswald"/>
              <a:cs typeface="Oswald"/>
              <a:sym typeface="Oswald"/>
            </a:endParaRPr>
          </a:p>
          <a:p>
            <a:pPr indent="0" lvl="0" marL="0" rtl="0" algn="l">
              <a:spcBef>
                <a:spcPts val="0"/>
              </a:spcBef>
              <a:spcAft>
                <a:spcPts val="0"/>
              </a:spcAft>
              <a:buNone/>
            </a:pPr>
            <a:r>
              <a:t/>
            </a:r>
            <a:endParaRPr>
              <a:solidFill>
                <a:schemeClr val="dk1"/>
              </a:solidFill>
              <a:latin typeface="Oswald"/>
              <a:ea typeface="Oswald"/>
              <a:cs typeface="Oswald"/>
              <a:sym typeface="Oswald"/>
            </a:endParaRPr>
          </a:p>
          <a:p>
            <a:pPr indent="0" lvl="0" marL="0" rtl="0" algn="l">
              <a:spcBef>
                <a:spcPts val="0"/>
              </a:spcBef>
              <a:spcAft>
                <a:spcPts val="0"/>
              </a:spcAft>
              <a:buNone/>
            </a:pPr>
            <a:r>
              <a:t/>
            </a:r>
            <a:endParaRPr>
              <a:solidFill>
                <a:schemeClr val="dk1"/>
              </a:solidFill>
              <a:latin typeface="Oswald"/>
              <a:ea typeface="Oswald"/>
              <a:cs typeface="Oswald"/>
              <a:sym typeface="Oswald"/>
            </a:endParaRPr>
          </a:p>
        </p:txBody>
      </p:sp>
      <p:cxnSp>
        <p:nvCxnSpPr>
          <p:cNvPr id="333" name="Google Shape;333;p30"/>
          <p:cNvCxnSpPr>
            <a:stCxn id="332" idx="1"/>
          </p:cNvCxnSpPr>
          <p:nvPr/>
        </p:nvCxnSpPr>
        <p:spPr>
          <a:xfrm>
            <a:off x="334950" y="480675"/>
            <a:ext cx="8362500" cy="0"/>
          </a:xfrm>
          <a:prstGeom prst="straightConnector1">
            <a:avLst/>
          </a:prstGeom>
          <a:noFill/>
          <a:ln cap="flat" cmpd="sng" w="9525">
            <a:solidFill>
              <a:schemeClr val="dk2"/>
            </a:solidFill>
            <a:prstDash val="solid"/>
            <a:round/>
            <a:headEnd len="med" w="med" type="none"/>
            <a:tailEnd len="med" w="med" type="none"/>
          </a:ln>
        </p:spPr>
      </p:cxnSp>
      <p:sp>
        <p:nvSpPr>
          <p:cNvPr id="334" name="Google Shape;334;p30"/>
          <p:cNvSpPr txBox="1"/>
          <p:nvPr/>
        </p:nvSpPr>
        <p:spPr>
          <a:xfrm>
            <a:off x="6725250" y="144200"/>
            <a:ext cx="19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solidFill>
                  <a:schemeClr val="dk1"/>
                </a:solidFill>
                <a:latin typeface="Oswald"/>
                <a:ea typeface="Oswald"/>
                <a:cs typeface="Oswald"/>
                <a:sym typeface="Oswald"/>
              </a:rPr>
              <a:t>Petra M. Duff &amp; David René</a:t>
            </a:r>
            <a:endParaRPr>
              <a:solidFill>
                <a:schemeClr val="dk1"/>
              </a:solidFill>
              <a:latin typeface="Average"/>
              <a:ea typeface="Average"/>
              <a:cs typeface="Average"/>
              <a:sym typeface="Average"/>
            </a:endParaRPr>
          </a:p>
        </p:txBody>
      </p:sp>
      <p:pic>
        <p:nvPicPr>
          <p:cNvPr id="335" name="Google Shape;335;p30"/>
          <p:cNvPicPr preferRelativeResize="0"/>
          <p:nvPr/>
        </p:nvPicPr>
        <p:blipFill>
          <a:blip r:embed="rId4">
            <a:alphaModFix/>
          </a:blip>
          <a:stretch>
            <a:fillRect/>
          </a:stretch>
        </p:blipFill>
        <p:spPr>
          <a:xfrm>
            <a:off x="3436732" y="1920800"/>
            <a:ext cx="2271043" cy="861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39" name="Shape 339"/>
        <p:cNvGrpSpPr/>
        <p:nvPr/>
      </p:nvGrpSpPr>
      <p:grpSpPr>
        <a:xfrm>
          <a:off x="0" y="0"/>
          <a:ext cx="0" cy="0"/>
          <a:chOff x="0" y="0"/>
          <a:chExt cx="0" cy="0"/>
        </a:xfrm>
      </p:grpSpPr>
      <p:sp>
        <p:nvSpPr>
          <p:cNvPr id="340" name="Google Shape;340;p31"/>
          <p:cNvSpPr/>
          <p:nvPr/>
        </p:nvSpPr>
        <p:spPr>
          <a:xfrm>
            <a:off x="0" y="4678050"/>
            <a:ext cx="9144000" cy="59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1"/>
          <p:cNvSpPr/>
          <p:nvPr/>
        </p:nvSpPr>
        <p:spPr>
          <a:xfrm>
            <a:off x="250" y="-23300"/>
            <a:ext cx="9144000" cy="59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1"/>
          <p:cNvSpPr txBox="1"/>
          <p:nvPr>
            <p:ph type="title"/>
          </p:nvPr>
        </p:nvSpPr>
        <p:spPr>
          <a:xfrm>
            <a:off x="3842625" y="450260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CA" sz="2000"/>
              <a:t>AMATH463: Fluid Dynamics</a:t>
            </a:r>
            <a:endParaRPr sz="2000"/>
          </a:p>
        </p:txBody>
      </p:sp>
      <p:pic>
        <p:nvPicPr>
          <p:cNvPr id="343" name="Google Shape;343;p31"/>
          <p:cNvPicPr preferRelativeResize="0"/>
          <p:nvPr/>
        </p:nvPicPr>
        <p:blipFill>
          <a:blip r:embed="rId3">
            <a:alphaModFix/>
          </a:blip>
          <a:stretch>
            <a:fillRect/>
          </a:stretch>
        </p:blipFill>
        <p:spPr>
          <a:xfrm>
            <a:off x="-59450" y="4569800"/>
            <a:ext cx="1902915" cy="761175"/>
          </a:xfrm>
          <a:prstGeom prst="rect">
            <a:avLst/>
          </a:prstGeom>
          <a:noFill/>
          <a:ln>
            <a:noFill/>
          </a:ln>
        </p:spPr>
      </p:pic>
      <p:sp>
        <p:nvSpPr>
          <p:cNvPr id="344" name="Google Shape;344;p31"/>
          <p:cNvSpPr txBox="1"/>
          <p:nvPr/>
        </p:nvSpPr>
        <p:spPr>
          <a:xfrm>
            <a:off x="334950" y="-11925"/>
            <a:ext cx="59667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2300">
                <a:solidFill>
                  <a:schemeClr val="dk1"/>
                </a:solidFill>
                <a:latin typeface="Oswald"/>
                <a:ea typeface="Oswald"/>
                <a:cs typeface="Oswald"/>
                <a:sym typeface="Oswald"/>
              </a:rPr>
              <a:t>Radial temperature from modeling tangential velocity</a:t>
            </a:r>
            <a:endParaRPr sz="1300">
              <a:solidFill>
                <a:schemeClr val="dk1"/>
              </a:solidFill>
              <a:latin typeface="Oswald"/>
              <a:ea typeface="Oswald"/>
              <a:cs typeface="Oswald"/>
              <a:sym typeface="Oswald"/>
            </a:endParaRPr>
          </a:p>
        </p:txBody>
      </p:sp>
      <p:cxnSp>
        <p:nvCxnSpPr>
          <p:cNvPr id="345" name="Google Shape;345;p31"/>
          <p:cNvCxnSpPr/>
          <p:nvPr/>
        </p:nvCxnSpPr>
        <p:spPr>
          <a:xfrm>
            <a:off x="334950" y="486075"/>
            <a:ext cx="8362500" cy="0"/>
          </a:xfrm>
          <a:prstGeom prst="straightConnector1">
            <a:avLst/>
          </a:prstGeom>
          <a:noFill/>
          <a:ln cap="flat" cmpd="sng" w="9525">
            <a:solidFill>
              <a:schemeClr val="dk2"/>
            </a:solidFill>
            <a:prstDash val="solid"/>
            <a:round/>
            <a:headEnd len="med" w="med" type="none"/>
            <a:tailEnd len="med" w="med" type="none"/>
          </a:ln>
        </p:spPr>
      </p:cxnSp>
      <p:sp>
        <p:nvSpPr>
          <p:cNvPr id="346" name="Google Shape;346;p31"/>
          <p:cNvSpPr txBox="1"/>
          <p:nvPr/>
        </p:nvSpPr>
        <p:spPr>
          <a:xfrm>
            <a:off x="6725250" y="144200"/>
            <a:ext cx="19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solidFill>
                  <a:schemeClr val="dk1"/>
                </a:solidFill>
                <a:latin typeface="Oswald"/>
                <a:ea typeface="Oswald"/>
                <a:cs typeface="Oswald"/>
                <a:sym typeface="Oswald"/>
              </a:rPr>
              <a:t>Petra M. Duff &amp; David René</a:t>
            </a:r>
            <a:endParaRPr>
              <a:solidFill>
                <a:schemeClr val="dk1"/>
              </a:solidFill>
              <a:latin typeface="Average"/>
              <a:ea typeface="Average"/>
              <a:cs typeface="Average"/>
              <a:sym typeface="Average"/>
            </a:endParaRPr>
          </a:p>
        </p:txBody>
      </p:sp>
      <p:sp>
        <p:nvSpPr>
          <p:cNvPr id="347" name="Google Shape;347;p31"/>
          <p:cNvSpPr txBox="1"/>
          <p:nvPr/>
        </p:nvSpPr>
        <p:spPr>
          <a:xfrm>
            <a:off x="334950" y="1037100"/>
            <a:ext cx="83625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2000">
                <a:latin typeface="Average"/>
                <a:ea typeface="Average"/>
                <a:cs typeface="Average"/>
                <a:sym typeface="Average"/>
              </a:rPr>
              <a:t>Can we get the temperature profile knowing the wind velocity?</a:t>
            </a:r>
            <a:endParaRPr sz="2000">
              <a:latin typeface="Average"/>
              <a:ea typeface="Average"/>
              <a:cs typeface="Average"/>
              <a:sym typeface="Average"/>
            </a:endParaRPr>
          </a:p>
          <a:p>
            <a:pPr indent="0" lvl="0" marL="0" rtl="0" algn="l">
              <a:spcBef>
                <a:spcPts val="0"/>
              </a:spcBef>
              <a:spcAft>
                <a:spcPts val="0"/>
              </a:spcAft>
              <a:buNone/>
            </a:pPr>
            <a:r>
              <a:t/>
            </a:r>
            <a:endParaRPr sz="2000">
              <a:latin typeface="Average"/>
              <a:ea typeface="Average"/>
              <a:cs typeface="Average"/>
              <a:sym typeface="Average"/>
            </a:endParaRPr>
          </a:p>
          <a:p>
            <a:pPr indent="0" lvl="0" marL="0" rtl="0" algn="l">
              <a:spcBef>
                <a:spcPts val="0"/>
              </a:spcBef>
              <a:spcAft>
                <a:spcPts val="0"/>
              </a:spcAft>
              <a:buNone/>
            </a:pPr>
            <a:r>
              <a:rPr lang="en-CA" sz="2000">
                <a:latin typeface="Average"/>
                <a:ea typeface="Average"/>
                <a:cs typeface="Average"/>
                <a:sym typeface="Average"/>
              </a:rPr>
              <a:t>Let’s model the hurricane using</a:t>
            </a:r>
            <a:endParaRPr sz="2000">
              <a:latin typeface="Average"/>
              <a:ea typeface="Average"/>
              <a:cs typeface="Average"/>
              <a:sym typeface="Average"/>
            </a:endParaRPr>
          </a:p>
          <a:p>
            <a:pPr indent="0" lvl="0" marL="0" rtl="0" algn="ctr">
              <a:spcBef>
                <a:spcPts val="0"/>
              </a:spcBef>
              <a:spcAft>
                <a:spcPts val="0"/>
              </a:spcAft>
              <a:buNone/>
            </a:pPr>
            <a:r>
              <a:rPr b="1" lang="en-CA" sz="2000">
                <a:latin typeface="Average"/>
                <a:ea typeface="Average"/>
                <a:cs typeface="Average"/>
                <a:sym typeface="Average"/>
              </a:rPr>
              <a:t>uniform vertical shear flow</a:t>
            </a:r>
            <a:r>
              <a:rPr lang="en-CA" sz="2000">
                <a:latin typeface="Average"/>
                <a:ea typeface="Average"/>
                <a:cs typeface="Average"/>
                <a:sym typeface="Average"/>
              </a:rPr>
              <a:t> </a:t>
            </a:r>
            <a:r>
              <a:rPr b="1" lang="en-CA" sz="2000">
                <a:latin typeface="Average"/>
                <a:ea typeface="Average"/>
                <a:cs typeface="Average"/>
                <a:sym typeface="Average"/>
              </a:rPr>
              <a:t>+ axisymmetric barotropic vortex</a:t>
            </a:r>
            <a:endParaRPr b="1" sz="2000">
              <a:latin typeface="Average"/>
              <a:ea typeface="Average"/>
              <a:cs typeface="Average"/>
              <a:sym typeface="Average"/>
            </a:endParaRPr>
          </a:p>
          <a:p>
            <a:pPr indent="0" lvl="0" marL="0" rtl="0" algn="l">
              <a:spcBef>
                <a:spcPts val="0"/>
              </a:spcBef>
              <a:spcAft>
                <a:spcPts val="0"/>
              </a:spcAft>
              <a:buNone/>
            </a:pPr>
            <a:r>
              <a:rPr lang="en-CA" sz="2000">
                <a:latin typeface="Average"/>
                <a:ea typeface="Average"/>
                <a:cs typeface="Average"/>
                <a:sym typeface="Average"/>
              </a:rPr>
              <a:t>which has the tangential velocity profile</a:t>
            </a:r>
            <a:endParaRPr sz="2000">
              <a:latin typeface="Average"/>
              <a:ea typeface="Average"/>
              <a:cs typeface="Average"/>
              <a:sym typeface="Average"/>
            </a:endParaRPr>
          </a:p>
        </p:txBody>
      </p:sp>
      <p:pic>
        <p:nvPicPr>
          <p:cNvPr id="348" name="Google Shape;348;p31"/>
          <p:cNvPicPr preferRelativeResize="0"/>
          <p:nvPr/>
        </p:nvPicPr>
        <p:blipFill>
          <a:blip r:embed="rId4">
            <a:alphaModFix/>
          </a:blip>
          <a:stretch>
            <a:fillRect/>
          </a:stretch>
        </p:blipFill>
        <p:spPr>
          <a:xfrm>
            <a:off x="3046175" y="2760900"/>
            <a:ext cx="2940050" cy="1002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4"/>
          <p:cNvSpPr/>
          <p:nvPr/>
        </p:nvSpPr>
        <p:spPr>
          <a:xfrm>
            <a:off x="250" y="-23300"/>
            <a:ext cx="9144000" cy="5970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txBox="1"/>
          <p:nvPr>
            <p:ph type="title"/>
          </p:nvPr>
        </p:nvSpPr>
        <p:spPr>
          <a:xfrm>
            <a:off x="3842625" y="450260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CA" sz="2000"/>
              <a:t>AMATH463: Fluid Dynamics</a:t>
            </a:r>
            <a:endParaRPr sz="2000"/>
          </a:p>
        </p:txBody>
      </p:sp>
      <p:pic>
        <p:nvPicPr>
          <p:cNvPr id="78" name="Google Shape;78;p14"/>
          <p:cNvPicPr preferRelativeResize="0"/>
          <p:nvPr/>
        </p:nvPicPr>
        <p:blipFill>
          <a:blip r:embed="rId3">
            <a:alphaModFix/>
          </a:blip>
          <a:stretch>
            <a:fillRect/>
          </a:stretch>
        </p:blipFill>
        <p:spPr>
          <a:xfrm>
            <a:off x="969175" y="1401812"/>
            <a:ext cx="2827799" cy="2739450"/>
          </a:xfrm>
          <a:prstGeom prst="rect">
            <a:avLst/>
          </a:prstGeom>
          <a:noFill/>
          <a:ln>
            <a:noFill/>
          </a:ln>
        </p:spPr>
      </p:pic>
      <p:pic>
        <p:nvPicPr>
          <p:cNvPr id="79" name="Google Shape;79;p14"/>
          <p:cNvPicPr preferRelativeResize="0"/>
          <p:nvPr/>
        </p:nvPicPr>
        <p:blipFill>
          <a:blip r:embed="rId4">
            <a:alphaModFix/>
          </a:blip>
          <a:stretch>
            <a:fillRect/>
          </a:stretch>
        </p:blipFill>
        <p:spPr>
          <a:xfrm>
            <a:off x="-59450" y="4569800"/>
            <a:ext cx="1902915" cy="761175"/>
          </a:xfrm>
          <a:prstGeom prst="rect">
            <a:avLst/>
          </a:prstGeom>
          <a:noFill/>
          <a:ln>
            <a:noFill/>
          </a:ln>
        </p:spPr>
      </p:pic>
      <p:sp>
        <p:nvSpPr>
          <p:cNvPr id="80" name="Google Shape;80;p14"/>
          <p:cNvSpPr txBox="1"/>
          <p:nvPr/>
        </p:nvSpPr>
        <p:spPr>
          <a:xfrm>
            <a:off x="334950" y="-11925"/>
            <a:ext cx="59667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2400">
                <a:latin typeface="Oswald"/>
                <a:ea typeface="Oswald"/>
                <a:cs typeface="Oswald"/>
                <a:sym typeface="Oswald"/>
              </a:rPr>
              <a:t>Final Project</a:t>
            </a:r>
            <a:endParaRPr sz="2400">
              <a:latin typeface="Oswald"/>
              <a:ea typeface="Oswald"/>
              <a:cs typeface="Oswald"/>
              <a:sym typeface="Oswald"/>
            </a:endParaRPr>
          </a:p>
          <a:p>
            <a:pPr indent="0" lvl="0" marL="0" rtl="0" algn="l">
              <a:spcBef>
                <a:spcPts val="0"/>
              </a:spcBef>
              <a:spcAft>
                <a:spcPts val="0"/>
              </a:spcAft>
              <a:buNone/>
            </a:pPr>
            <a:r>
              <a:t/>
            </a:r>
            <a:endParaRPr>
              <a:latin typeface="Oswald"/>
              <a:ea typeface="Oswald"/>
              <a:cs typeface="Oswald"/>
              <a:sym typeface="Oswald"/>
            </a:endParaRPr>
          </a:p>
          <a:p>
            <a:pPr indent="0" lvl="0" marL="0" rtl="0" algn="l">
              <a:spcBef>
                <a:spcPts val="0"/>
              </a:spcBef>
              <a:spcAft>
                <a:spcPts val="0"/>
              </a:spcAft>
              <a:buNone/>
            </a:pPr>
            <a:r>
              <a:t/>
            </a:r>
            <a:endParaRPr>
              <a:latin typeface="Oswald"/>
              <a:ea typeface="Oswald"/>
              <a:cs typeface="Oswald"/>
              <a:sym typeface="Oswald"/>
            </a:endParaRPr>
          </a:p>
        </p:txBody>
      </p:sp>
      <p:cxnSp>
        <p:nvCxnSpPr>
          <p:cNvPr id="81" name="Google Shape;81;p14"/>
          <p:cNvCxnSpPr>
            <a:stCxn id="80" idx="1"/>
          </p:cNvCxnSpPr>
          <p:nvPr/>
        </p:nvCxnSpPr>
        <p:spPr>
          <a:xfrm>
            <a:off x="334950" y="480675"/>
            <a:ext cx="8362500" cy="0"/>
          </a:xfrm>
          <a:prstGeom prst="straightConnector1">
            <a:avLst/>
          </a:prstGeom>
          <a:noFill/>
          <a:ln cap="flat" cmpd="sng" w="9525">
            <a:solidFill>
              <a:schemeClr val="dk2"/>
            </a:solidFill>
            <a:prstDash val="solid"/>
            <a:round/>
            <a:headEnd len="med" w="med" type="none"/>
            <a:tailEnd len="med" w="med" type="none"/>
          </a:ln>
        </p:spPr>
      </p:cxnSp>
      <p:sp>
        <p:nvSpPr>
          <p:cNvPr id="82" name="Google Shape;82;p14"/>
          <p:cNvSpPr txBox="1"/>
          <p:nvPr/>
        </p:nvSpPr>
        <p:spPr>
          <a:xfrm>
            <a:off x="6725250" y="144200"/>
            <a:ext cx="19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Oswald"/>
                <a:ea typeface="Oswald"/>
                <a:cs typeface="Oswald"/>
                <a:sym typeface="Oswald"/>
              </a:rPr>
              <a:t>Petra M. Duff &amp; David René</a:t>
            </a:r>
            <a:endParaRPr>
              <a:latin typeface="Average"/>
              <a:ea typeface="Average"/>
              <a:cs typeface="Average"/>
              <a:sym typeface="Average"/>
            </a:endParaRPr>
          </a:p>
        </p:txBody>
      </p:sp>
      <p:sp>
        <p:nvSpPr>
          <p:cNvPr id="83" name="Google Shape;83;p14"/>
          <p:cNvSpPr txBox="1"/>
          <p:nvPr/>
        </p:nvSpPr>
        <p:spPr>
          <a:xfrm>
            <a:off x="4608125" y="2279250"/>
            <a:ext cx="36711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2600">
                <a:solidFill>
                  <a:schemeClr val="dk1"/>
                </a:solidFill>
                <a:latin typeface="Oswald"/>
                <a:ea typeface="Oswald"/>
                <a:cs typeface="Oswald"/>
                <a:sym typeface="Oswald"/>
              </a:rPr>
              <a:t>An Analysis of Hurricanes</a:t>
            </a:r>
            <a:endParaRPr sz="2600">
              <a:solidFill>
                <a:schemeClr val="dk1"/>
              </a:solidFill>
              <a:latin typeface="Oswald"/>
              <a:ea typeface="Oswald"/>
              <a:cs typeface="Oswald"/>
              <a:sym typeface="Oswa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52" name="Shape 352"/>
        <p:cNvGrpSpPr/>
        <p:nvPr/>
      </p:nvGrpSpPr>
      <p:grpSpPr>
        <a:xfrm>
          <a:off x="0" y="0"/>
          <a:ext cx="0" cy="0"/>
          <a:chOff x="0" y="0"/>
          <a:chExt cx="0" cy="0"/>
        </a:xfrm>
      </p:grpSpPr>
      <p:sp>
        <p:nvSpPr>
          <p:cNvPr id="353" name="Google Shape;353;p32"/>
          <p:cNvSpPr/>
          <p:nvPr/>
        </p:nvSpPr>
        <p:spPr>
          <a:xfrm>
            <a:off x="0" y="4678050"/>
            <a:ext cx="9144000" cy="59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2"/>
          <p:cNvSpPr/>
          <p:nvPr/>
        </p:nvSpPr>
        <p:spPr>
          <a:xfrm>
            <a:off x="250" y="-23300"/>
            <a:ext cx="9144000" cy="59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2"/>
          <p:cNvSpPr txBox="1"/>
          <p:nvPr>
            <p:ph type="title"/>
          </p:nvPr>
        </p:nvSpPr>
        <p:spPr>
          <a:xfrm>
            <a:off x="3842625" y="450260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CA" sz="2000"/>
              <a:t>AMATH463: Fluid Dynamics</a:t>
            </a:r>
            <a:endParaRPr sz="2000"/>
          </a:p>
        </p:txBody>
      </p:sp>
      <p:pic>
        <p:nvPicPr>
          <p:cNvPr id="356" name="Google Shape;356;p32"/>
          <p:cNvPicPr preferRelativeResize="0"/>
          <p:nvPr/>
        </p:nvPicPr>
        <p:blipFill>
          <a:blip r:embed="rId3">
            <a:alphaModFix/>
          </a:blip>
          <a:stretch>
            <a:fillRect/>
          </a:stretch>
        </p:blipFill>
        <p:spPr>
          <a:xfrm>
            <a:off x="-59450" y="4569800"/>
            <a:ext cx="1902915" cy="761175"/>
          </a:xfrm>
          <a:prstGeom prst="rect">
            <a:avLst/>
          </a:prstGeom>
          <a:noFill/>
          <a:ln>
            <a:noFill/>
          </a:ln>
        </p:spPr>
      </p:pic>
      <p:sp>
        <p:nvSpPr>
          <p:cNvPr id="357" name="Google Shape;357;p32"/>
          <p:cNvSpPr txBox="1"/>
          <p:nvPr/>
        </p:nvSpPr>
        <p:spPr>
          <a:xfrm>
            <a:off x="334950" y="-11925"/>
            <a:ext cx="59667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2300">
                <a:solidFill>
                  <a:schemeClr val="dk1"/>
                </a:solidFill>
                <a:latin typeface="Oswald"/>
                <a:ea typeface="Oswald"/>
                <a:cs typeface="Oswald"/>
                <a:sym typeface="Oswald"/>
              </a:rPr>
              <a:t>Radial temperature from modeling tangential velocity</a:t>
            </a:r>
            <a:endParaRPr sz="1300">
              <a:solidFill>
                <a:schemeClr val="dk1"/>
              </a:solidFill>
              <a:latin typeface="Oswald"/>
              <a:ea typeface="Oswald"/>
              <a:cs typeface="Oswald"/>
              <a:sym typeface="Oswald"/>
            </a:endParaRPr>
          </a:p>
        </p:txBody>
      </p:sp>
      <p:cxnSp>
        <p:nvCxnSpPr>
          <p:cNvPr id="358" name="Google Shape;358;p32"/>
          <p:cNvCxnSpPr/>
          <p:nvPr/>
        </p:nvCxnSpPr>
        <p:spPr>
          <a:xfrm>
            <a:off x="334950" y="486075"/>
            <a:ext cx="8362500" cy="0"/>
          </a:xfrm>
          <a:prstGeom prst="straightConnector1">
            <a:avLst/>
          </a:prstGeom>
          <a:noFill/>
          <a:ln cap="flat" cmpd="sng" w="9525">
            <a:solidFill>
              <a:schemeClr val="dk2"/>
            </a:solidFill>
            <a:prstDash val="solid"/>
            <a:round/>
            <a:headEnd len="med" w="med" type="none"/>
            <a:tailEnd len="med" w="med" type="none"/>
          </a:ln>
        </p:spPr>
      </p:cxnSp>
      <p:sp>
        <p:nvSpPr>
          <p:cNvPr id="359" name="Google Shape;359;p32"/>
          <p:cNvSpPr txBox="1"/>
          <p:nvPr/>
        </p:nvSpPr>
        <p:spPr>
          <a:xfrm>
            <a:off x="6725250" y="144200"/>
            <a:ext cx="19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solidFill>
                  <a:schemeClr val="dk1"/>
                </a:solidFill>
                <a:latin typeface="Oswald"/>
                <a:ea typeface="Oswald"/>
                <a:cs typeface="Oswald"/>
                <a:sym typeface="Oswald"/>
              </a:rPr>
              <a:t>Petra M. Duff &amp; David René</a:t>
            </a:r>
            <a:endParaRPr>
              <a:solidFill>
                <a:schemeClr val="dk1"/>
              </a:solidFill>
              <a:latin typeface="Average"/>
              <a:ea typeface="Average"/>
              <a:cs typeface="Average"/>
              <a:sym typeface="Average"/>
            </a:endParaRPr>
          </a:p>
        </p:txBody>
      </p:sp>
      <p:sp>
        <p:nvSpPr>
          <p:cNvPr id="360" name="Google Shape;360;p32"/>
          <p:cNvSpPr txBox="1"/>
          <p:nvPr/>
        </p:nvSpPr>
        <p:spPr>
          <a:xfrm>
            <a:off x="334950" y="1037100"/>
            <a:ext cx="8362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2000">
                <a:latin typeface="Average"/>
                <a:ea typeface="Average"/>
                <a:cs typeface="Average"/>
                <a:sym typeface="Average"/>
              </a:rPr>
              <a:t>Knowing the expression for the angular momentum M,</a:t>
            </a:r>
            <a:endParaRPr sz="2000">
              <a:latin typeface="Average"/>
              <a:ea typeface="Average"/>
              <a:cs typeface="Average"/>
              <a:sym typeface="Average"/>
            </a:endParaRPr>
          </a:p>
        </p:txBody>
      </p:sp>
      <p:pic>
        <p:nvPicPr>
          <p:cNvPr id="361" name="Google Shape;361;p32"/>
          <p:cNvPicPr preferRelativeResize="0"/>
          <p:nvPr/>
        </p:nvPicPr>
        <p:blipFill>
          <a:blip r:embed="rId4">
            <a:alphaModFix/>
          </a:blip>
          <a:stretch>
            <a:fillRect/>
          </a:stretch>
        </p:blipFill>
        <p:spPr>
          <a:xfrm>
            <a:off x="1120775" y="1599465"/>
            <a:ext cx="6902451" cy="1944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65" name="Shape 365"/>
        <p:cNvGrpSpPr/>
        <p:nvPr/>
      </p:nvGrpSpPr>
      <p:grpSpPr>
        <a:xfrm>
          <a:off x="0" y="0"/>
          <a:ext cx="0" cy="0"/>
          <a:chOff x="0" y="0"/>
          <a:chExt cx="0" cy="0"/>
        </a:xfrm>
      </p:grpSpPr>
      <p:sp>
        <p:nvSpPr>
          <p:cNvPr id="366" name="Google Shape;366;p33"/>
          <p:cNvSpPr/>
          <p:nvPr/>
        </p:nvSpPr>
        <p:spPr>
          <a:xfrm>
            <a:off x="0" y="4678050"/>
            <a:ext cx="9144000" cy="59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3"/>
          <p:cNvSpPr/>
          <p:nvPr/>
        </p:nvSpPr>
        <p:spPr>
          <a:xfrm>
            <a:off x="250" y="-23300"/>
            <a:ext cx="9144000" cy="59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3"/>
          <p:cNvSpPr txBox="1"/>
          <p:nvPr>
            <p:ph type="title"/>
          </p:nvPr>
        </p:nvSpPr>
        <p:spPr>
          <a:xfrm>
            <a:off x="3842625" y="450260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CA" sz="2000"/>
              <a:t>AMATH463: Fluid Dynamics</a:t>
            </a:r>
            <a:endParaRPr sz="2000"/>
          </a:p>
        </p:txBody>
      </p:sp>
      <p:pic>
        <p:nvPicPr>
          <p:cNvPr id="369" name="Google Shape;369;p33"/>
          <p:cNvPicPr preferRelativeResize="0"/>
          <p:nvPr/>
        </p:nvPicPr>
        <p:blipFill>
          <a:blip r:embed="rId3">
            <a:alphaModFix/>
          </a:blip>
          <a:stretch>
            <a:fillRect/>
          </a:stretch>
        </p:blipFill>
        <p:spPr>
          <a:xfrm>
            <a:off x="-59450" y="4569800"/>
            <a:ext cx="1902915" cy="761175"/>
          </a:xfrm>
          <a:prstGeom prst="rect">
            <a:avLst/>
          </a:prstGeom>
          <a:noFill/>
          <a:ln>
            <a:noFill/>
          </a:ln>
        </p:spPr>
      </p:pic>
      <p:sp>
        <p:nvSpPr>
          <p:cNvPr id="370" name="Google Shape;370;p33"/>
          <p:cNvSpPr txBox="1"/>
          <p:nvPr/>
        </p:nvSpPr>
        <p:spPr>
          <a:xfrm>
            <a:off x="334950" y="-11925"/>
            <a:ext cx="59667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2300">
                <a:solidFill>
                  <a:schemeClr val="dk1"/>
                </a:solidFill>
                <a:latin typeface="Oswald"/>
                <a:ea typeface="Oswald"/>
                <a:cs typeface="Oswald"/>
                <a:sym typeface="Oswald"/>
              </a:rPr>
              <a:t>Radial temperature from modeling tangential velocity</a:t>
            </a:r>
            <a:endParaRPr sz="1300">
              <a:solidFill>
                <a:schemeClr val="dk1"/>
              </a:solidFill>
              <a:latin typeface="Oswald"/>
              <a:ea typeface="Oswald"/>
              <a:cs typeface="Oswald"/>
              <a:sym typeface="Oswald"/>
            </a:endParaRPr>
          </a:p>
        </p:txBody>
      </p:sp>
      <p:cxnSp>
        <p:nvCxnSpPr>
          <p:cNvPr id="371" name="Google Shape;371;p33"/>
          <p:cNvCxnSpPr/>
          <p:nvPr/>
        </p:nvCxnSpPr>
        <p:spPr>
          <a:xfrm>
            <a:off x="334950" y="486075"/>
            <a:ext cx="8362500" cy="0"/>
          </a:xfrm>
          <a:prstGeom prst="straightConnector1">
            <a:avLst/>
          </a:prstGeom>
          <a:noFill/>
          <a:ln cap="flat" cmpd="sng" w="9525">
            <a:solidFill>
              <a:schemeClr val="dk2"/>
            </a:solidFill>
            <a:prstDash val="solid"/>
            <a:round/>
            <a:headEnd len="med" w="med" type="none"/>
            <a:tailEnd len="med" w="med" type="none"/>
          </a:ln>
        </p:spPr>
      </p:cxnSp>
      <p:sp>
        <p:nvSpPr>
          <p:cNvPr id="372" name="Google Shape;372;p33"/>
          <p:cNvSpPr txBox="1"/>
          <p:nvPr/>
        </p:nvSpPr>
        <p:spPr>
          <a:xfrm>
            <a:off x="6725250" y="144200"/>
            <a:ext cx="19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solidFill>
                  <a:schemeClr val="dk1"/>
                </a:solidFill>
                <a:latin typeface="Oswald"/>
                <a:ea typeface="Oswald"/>
                <a:cs typeface="Oswald"/>
                <a:sym typeface="Oswald"/>
              </a:rPr>
              <a:t>Petra M. Duff &amp; David René</a:t>
            </a:r>
            <a:endParaRPr>
              <a:solidFill>
                <a:schemeClr val="dk1"/>
              </a:solidFill>
              <a:latin typeface="Average"/>
              <a:ea typeface="Average"/>
              <a:cs typeface="Average"/>
              <a:sym typeface="Average"/>
            </a:endParaRPr>
          </a:p>
        </p:txBody>
      </p:sp>
      <p:sp>
        <p:nvSpPr>
          <p:cNvPr id="373" name="Google Shape;373;p33"/>
          <p:cNvSpPr txBox="1"/>
          <p:nvPr/>
        </p:nvSpPr>
        <p:spPr>
          <a:xfrm>
            <a:off x="4572013" y="2291838"/>
            <a:ext cx="4042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2000">
                <a:latin typeface="Average"/>
                <a:ea typeface="Average"/>
                <a:cs typeface="Average"/>
                <a:sym typeface="Average"/>
              </a:rPr>
              <a:t>So we have the relation</a:t>
            </a:r>
            <a:endParaRPr sz="2000">
              <a:latin typeface="Average"/>
              <a:ea typeface="Average"/>
              <a:cs typeface="Average"/>
              <a:sym typeface="Average"/>
            </a:endParaRPr>
          </a:p>
        </p:txBody>
      </p:sp>
      <p:pic>
        <p:nvPicPr>
          <p:cNvPr id="374" name="Google Shape;374;p33"/>
          <p:cNvPicPr preferRelativeResize="0"/>
          <p:nvPr/>
        </p:nvPicPr>
        <p:blipFill>
          <a:blip r:embed="rId4">
            <a:alphaModFix/>
          </a:blip>
          <a:stretch>
            <a:fillRect/>
          </a:stretch>
        </p:blipFill>
        <p:spPr>
          <a:xfrm>
            <a:off x="152400" y="1524050"/>
            <a:ext cx="4419601" cy="2095411"/>
          </a:xfrm>
          <a:prstGeom prst="rect">
            <a:avLst/>
          </a:prstGeom>
          <a:noFill/>
          <a:ln>
            <a:noFill/>
          </a:ln>
        </p:spPr>
      </p:pic>
      <p:pic>
        <p:nvPicPr>
          <p:cNvPr id="375" name="Google Shape;375;p33"/>
          <p:cNvPicPr preferRelativeResize="0"/>
          <p:nvPr/>
        </p:nvPicPr>
        <p:blipFill>
          <a:blip r:embed="rId5">
            <a:alphaModFix/>
          </a:blip>
          <a:stretch>
            <a:fillRect/>
          </a:stretch>
        </p:blipFill>
        <p:spPr>
          <a:xfrm>
            <a:off x="5178938" y="1221400"/>
            <a:ext cx="2828925" cy="428625"/>
          </a:xfrm>
          <a:prstGeom prst="rect">
            <a:avLst/>
          </a:prstGeom>
          <a:noFill/>
          <a:ln>
            <a:noFill/>
          </a:ln>
        </p:spPr>
      </p:pic>
      <p:sp>
        <p:nvSpPr>
          <p:cNvPr id="376" name="Google Shape;376;p33"/>
          <p:cNvSpPr txBox="1"/>
          <p:nvPr/>
        </p:nvSpPr>
        <p:spPr>
          <a:xfrm>
            <a:off x="340800" y="3543888"/>
            <a:ext cx="4042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500">
                <a:latin typeface="Average"/>
                <a:ea typeface="Average"/>
                <a:cs typeface="Average"/>
                <a:sym typeface="Average"/>
              </a:rPr>
              <a:t>Silvia et al., 2001</a:t>
            </a:r>
            <a:endParaRPr sz="1500">
              <a:latin typeface="Average"/>
              <a:ea typeface="Average"/>
              <a:cs typeface="Average"/>
              <a:sym typeface="Average"/>
            </a:endParaRPr>
          </a:p>
        </p:txBody>
      </p:sp>
      <p:pic>
        <p:nvPicPr>
          <p:cNvPr id="377" name="Google Shape;377;p33"/>
          <p:cNvPicPr preferRelativeResize="0"/>
          <p:nvPr/>
        </p:nvPicPr>
        <p:blipFill>
          <a:blip r:embed="rId6">
            <a:alphaModFix/>
          </a:blip>
          <a:stretch>
            <a:fillRect/>
          </a:stretch>
        </p:blipFill>
        <p:spPr>
          <a:xfrm>
            <a:off x="5674238" y="1650025"/>
            <a:ext cx="1838325" cy="619125"/>
          </a:xfrm>
          <a:prstGeom prst="rect">
            <a:avLst/>
          </a:prstGeom>
          <a:noFill/>
          <a:ln>
            <a:noFill/>
          </a:ln>
        </p:spPr>
      </p:pic>
      <p:pic>
        <p:nvPicPr>
          <p:cNvPr id="378" name="Google Shape;378;p33"/>
          <p:cNvPicPr preferRelativeResize="0"/>
          <p:nvPr/>
        </p:nvPicPr>
        <p:blipFill>
          <a:blip r:embed="rId7">
            <a:alphaModFix/>
          </a:blip>
          <a:stretch>
            <a:fillRect/>
          </a:stretch>
        </p:blipFill>
        <p:spPr>
          <a:xfrm>
            <a:off x="5074188" y="2784438"/>
            <a:ext cx="3038475" cy="914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82" name="Shape 382"/>
        <p:cNvGrpSpPr/>
        <p:nvPr/>
      </p:nvGrpSpPr>
      <p:grpSpPr>
        <a:xfrm>
          <a:off x="0" y="0"/>
          <a:ext cx="0" cy="0"/>
          <a:chOff x="0" y="0"/>
          <a:chExt cx="0" cy="0"/>
        </a:xfrm>
      </p:grpSpPr>
      <p:sp>
        <p:nvSpPr>
          <p:cNvPr id="383" name="Google Shape;383;p34"/>
          <p:cNvSpPr/>
          <p:nvPr/>
        </p:nvSpPr>
        <p:spPr>
          <a:xfrm>
            <a:off x="0" y="4678050"/>
            <a:ext cx="9144000" cy="59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4"/>
          <p:cNvSpPr/>
          <p:nvPr/>
        </p:nvSpPr>
        <p:spPr>
          <a:xfrm>
            <a:off x="250" y="-23300"/>
            <a:ext cx="9144000" cy="59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4"/>
          <p:cNvSpPr txBox="1"/>
          <p:nvPr>
            <p:ph type="title"/>
          </p:nvPr>
        </p:nvSpPr>
        <p:spPr>
          <a:xfrm>
            <a:off x="3842625" y="450260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CA" sz="2000"/>
              <a:t>AMATH463: Fluid Dynamics</a:t>
            </a:r>
            <a:endParaRPr sz="2000"/>
          </a:p>
        </p:txBody>
      </p:sp>
      <p:pic>
        <p:nvPicPr>
          <p:cNvPr id="386" name="Google Shape;386;p34"/>
          <p:cNvPicPr preferRelativeResize="0"/>
          <p:nvPr/>
        </p:nvPicPr>
        <p:blipFill>
          <a:blip r:embed="rId3">
            <a:alphaModFix/>
          </a:blip>
          <a:stretch>
            <a:fillRect/>
          </a:stretch>
        </p:blipFill>
        <p:spPr>
          <a:xfrm>
            <a:off x="-59450" y="4569800"/>
            <a:ext cx="1902915" cy="761175"/>
          </a:xfrm>
          <a:prstGeom prst="rect">
            <a:avLst/>
          </a:prstGeom>
          <a:noFill/>
          <a:ln>
            <a:noFill/>
          </a:ln>
        </p:spPr>
      </p:pic>
      <p:sp>
        <p:nvSpPr>
          <p:cNvPr id="387" name="Google Shape;387;p34"/>
          <p:cNvSpPr txBox="1"/>
          <p:nvPr/>
        </p:nvSpPr>
        <p:spPr>
          <a:xfrm>
            <a:off x="334950" y="-11925"/>
            <a:ext cx="59667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2300">
                <a:solidFill>
                  <a:schemeClr val="dk1"/>
                </a:solidFill>
                <a:latin typeface="Oswald"/>
                <a:ea typeface="Oswald"/>
                <a:cs typeface="Oswald"/>
                <a:sym typeface="Oswald"/>
              </a:rPr>
              <a:t>Radial temperature from modeling tangential velocity</a:t>
            </a:r>
            <a:endParaRPr sz="1300">
              <a:solidFill>
                <a:schemeClr val="dk1"/>
              </a:solidFill>
              <a:latin typeface="Oswald"/>
              <a:ea typeface="Oswald"/>
              <a:cs typeface="Oswald"/>
              <a:sym typeface="Oswald"/>
            </a:endParaRPr>
          </a:p>
        </p:txBody>
      </p:sp>
      <p:cxnSp>
        <p:nvCxnSpPr>
          <p:cNvPr id="388" name="Google Shape;388;p34"/>
          <p:cNvCxnSpPr/>
          <p:nvPr/>
        </p:nvCxnSpPr>
        <p:spPr>
          <a:xfrm>
            <a:off x="334950" y="486075"/>
            <a:ext cx="8362500" cy="0"/>
          </a:xfrm>
          <a:prstGeom prst="straightConnector1">
            <a:avLst/>
          </a:prstGeom>
          <a:noFill/>
          <a:ln cap="flat" cmpd="sng" w="9525">
            <a:solidFill>
              <a:schemeClr val="dk2"/>
            </a:solidFill>
            <a:prstDash val="solid"/>
            <a:round/>
            <a:headEnd len="med" w="med" type="none"/>
            <a:tailEnd len="med" w="med" type="none"/>
          </a:ln>
        </p:spPr>
      </p:cxnSp>
      <p:sp>
        <p:nvSpPr>
          <p:cNvPr id="389" name="Google Shape;389;p34"/>
          <p:cNvSpPr txBox="1"/>
          <p:nvPr/>
        </p:nvSpPr>
        <p:spPr>
          <a:xfrm>
            <a:off x="6725250" y="144200"/>
            <a:ext cx="19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solidFill>
                  <a:schemeClr val="dk1"/>
                </a:solidFill>
                <a:latin typeface="Oswald"/>
                <a:ea typeface="Oswald"/>
                <a:cs typeface="Oswald"/>
                <a:sym typeface="Oswald"/>
              </a:rPr>
              <a:t>Petra M. Duff &amp; David René</a:t>
            </a:r>
            <a:endParaRPr>
              <a:solidFill>
                <a:schemeClr val="dk1"/>
              </a:solidFill>
              <a:latin typeface="Average"/>
              <a:ea typeface="Average"/>
              <a:cs typeface="Average"/>
              <a:sym typeface="Average"/>
            </a:endParaRPr>
          </a:p>
        </p:txBody>
      </p:sp>
      <p:sp>
        <p:nvSpPr>
          <p:cNvPr id="390" name="Google Shape;390;p34"/>
          <p:cNvSpPr txBox="1"/>
          <p:nvPr/>
        </p:nvSpPr>
        <p:spPr>
          <a:xfrm>
            <a:off x="334950" y="1037100"/>
            <a:ext cx="83625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2000">
                <a:latin typeface="Average"/>
                <a:ea typeface="Average"/>
                <a:cs typeface="Average"/>
                <a:sym typeface="Average"/>
              </a:rPr>
              <a:t>So our final expression is</a:t>
            </a:r>
            <a:endParaRPr sz="2000">
              <a:latin typeface="Average"/>
              <a:ea typeface="Average"/>
              <a:cs typeface="Average"/>
              <a:sym typeface="Average"/>
            </a:endParaRPr>
          </a:p>
          <a:p>
            <a:pPr indent="0" lvl="0" marL="0" rtl="0" algn="l">
              <a:spcBef>
                <a:spcPts val="0"/>
              </a:spcBef>
              <a:spcAft>
                <a:spcPts val="0"/>
              </a:spcAft>
              <a:buNone/>
            </a:pPr>
            <a:r>
              <a:t/>
            </a:r>
            <a:endParaRPr sz="2000">
              <a:latin typeface="Average"/>
              <a:ea typeface="Average"/>
              <a:cs typeface="Average"/>
              <a:sym typeface="Average"/>
            </a:endParaRPr>
          </a:p>
          <a:p>
            <a:pPr indent="0" lvl="0" marL="0" rtl="0" algn="l">
              <a:spcBef>
                <a:spcPts val="0"/>
              </a:spcBef>
              <a:spcAft>
                <a:spcPts val="0"/>
              </a:spcAft>
              <a:buNone/>
            </a:pPr>
            <a:r>
              <a:t/>
            </a:r>
            <a:endParaRPr sz="2000">
              <a:latin typeface="Average"/>
              <a:ea typeface="Average"/>
              <a:cs typeface="Average"/>
              <a:sym typeface="Average"/>
            </a:endParaRPr>
          </a:p>
          <a:p>
            <a:pPr indent="0" lvl="0" marL="0" rtl="0" algn="l">
              <a:spcBef>
                <a:spcPts val="0"/>
              </a:spcBef>
              <a:spcAft>
                <a:spcPts val="0"/>
              </a:spcAft>
              <a:buNone/>
            </a:pPr>
            <a:r>
              <a:t/>
            </a:r>
            <a:endParaRPr sz="2000">
              <a:latin typeface="Average"/>
              <a:ea typeface="Average"/>
              <a:cs typeface="Average"/>
              <a:sym typeface="Average"/>
            </a:endParaRPr>
          </a:p>
          <a:p>
            <a:pPr indent="0" lvl="0" marL="0" rtl="0" algn="l">
              <a:spcBef>
                <a:spcPts val="0"/>
              </a:spcBef>
              <a:spcAft>
                <a:spcPts val="0"/>
              </a:spcAft>
              <a:buNone/>
            </a:pPr>
            <a:r>
              <a:t/>
            </a:r>
            <a:endParaRPr sz="2000">
              <a:latin typeface="Average"/>
              <a:ea typeface="Average"/>
              <a:cs typeface="Average"/>
              <a:sym typeface="Average"/>
            </a:endParaRPr>
          </a:p>
          <a:p>
            <a:pPr indent="0" lvl="0" marL="0" rtl="0" algn="l">
              <a:spcBef>
                <a:spcPts val="0"/>
              </a:spcBef>
              <a:spcAft>
                <a:spcPts val="0"/>
              </a:spcAft>
              <a:buNone/>
            </a:pPr>
            <a:r>
              <a:rPr lang="en-CA" sz="2000">
                <a:latin typeface="Average"/>
                <a:ea typeface="Average"/>
                <a:cs typeface="Average"/>
                <a:sym typeface="Average"/>
              </a:rPr>
              <a:t>Since we are using an expression for p for the Mexican Pacific Ocean, we use a latitude of 20</a:t>
            </a:r>
            <a:r>
              <a:rPr lang="en-CA" sz="2000">
                <a:latin typeface="Average"/>
                <a:ea typeface="Average"/>
                <a:cs typeface="Average"/>
                <a:sym typeface="Average"/>
              </a:rPr>
              <a:t>° and</a:t>
            </a:r>
            <a:endParaRPr sz="2000">
              <a:latin typeface="Average"/>
              <a:ea typeface="Average"/>
              <a:cs typeface="Average"/>
              <a:sym typeface="Average"/>
            </a:endParaRPr>
          </a:p>
        </p:txBody>
      </p:sp>
      <p:pic>
        <p:nvPicPr>
          <p:cNvPr id="391" name="Google Shape;391;p34"/>
          <p:cNvPicPr preferRelativeResize="0"/>
          <p:nvPr/>
        </p:nvPicPr>
        <p:blipFill>
          <a:blip r:embed="rId4">
            <a:alphaModFix/>
          </a:blip>
          <a:stretch>
            <a:fillRect/>
          </a:stretch>
        </p:blipFill>
        <p:spPr>
          <a:xfrm>
            <a:off x="1867150" y="1529700"/>
            <a:ext cx="5410200" cy="819150"/>
          </a:xfrm>
          <a:prstGeom prst="rect">
            <a:avLst/>
          </a:prstGeom>
          <a:noFill/>
          <a:ln>
            <a:noFill/>
          </a:ln>
        </p:spPr>
      </p:pic>
      <p:pic>
        <p:nvPicPr>
          <p:cNvPr id="392" name="Google Shape;392;p34"/>
          <p:cNvPicPr preferRelativeResize="0"/>
          <p:nvPr/>
        </p:nvPicPr>
        <p:blipFill>
          <a:blip r:embed="rId5">
            <a:alphaModFix/>
          </a:blip>
          <a:stretch>
            <a:fillRect/>
          </a:stretch>
        </p:blipFill>
        <p:spPr>
          <a:xfrm>
            <a:off x="2896950" y="3263800"/>
            <a:ext cx="3238500" cy="323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96" name="Shape 396"/>
        <p:cNvGrpSpPr/>
        <p:nvPr/>
      </p:nvGrpSpPr>
      <p:grpSpPr>
        <a:xfrm>
          <a:off x="0" y="0"/>
          <a:ext cx="0" cy="0"/>
          <a:chOff x="0" y="0"/>
          <a:chExt cx="0" cy="0"/>
        </a:xfrm>
      </p:grpSpPr>
      <p:sp>
        <p:nvSpPr>
          <p:cNvPr id="397" name="Google Shape;397;p35"/>
          <p:cNvSpPr/>
          <p:nvPr/>
        </p:nvSpPr>
        <p:spPr>
          <a:xfrm>
            <a:off x="250" y="4701100"/>
            <a:ext cx="9144000" cy="59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5"/>
          <p:cNvSpPr/>
          <p:nvPr/>
        </p:nvSpPr>
        <p:spPr>
          <a:xfrm>
            <a:off x="250" y="-23300"/>
            <a:ext cx="9144000" cy="59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5"/>
          <p:cNvSpPr txBox="1"/>
          <p:nvPr>
            <p:ph type="title"/>
          </p:nvPr>
        </p:nvSpPr>
        <p:spPr>
          <a:xfrm>
            <a:off x="3842625" y="450260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CA" sz="2000"/>
              <a:t>AMATH463: Fluid Dynamics</a:t>
            </a:r>
            <a:endParaRPr sz="2000"/>
          </a:p>
        </p:txBody>
      </p:sp>
      <p:pic>
        <p:nvPicPr>
          <p:cNvPr id="400" name="Google Shape;400;p35"/>
          <p:cNvPicPr preferRelativeResize="0"/>
          <p:nvPr/>
        </p:nvPicPr>
        <p:blipFill>
          <a:blip r:embed="rId3">
            <a:alphaModFix/>
          </a:blip>
          <a:stretch>
            <a:fillRect/>
          </a:stretch>
        </p:blipFill>
        <p:spPr>
          <a:xfrm>
            <a:off x="-59450" y="4569800"/>
            <a:ext cx="1902915" cy="761175"/>
          </a:xfrm>
          <a:prstGeom prst="rect">
            <a:avLst/>
          </a:prstGeom>
          <a:noFill/>
          <a:ln>
            <a:noFill/>
          </a:ln>
        </p:spPr>
      </p:pic>
      <p:sp>
        <p:nvSpPr>
          <p:cNvPr id="401" name="Google Shape;401;p35"/>
          <p:cNvSpPr txBox="1"/>
          <p:nvPr/>
        </p:nvSpPr>
        <p:spPr>
          <a:xfrm>
            <a:off x="334950" y="-11925"/>
            <a:ext cx="59667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2400">
                <a:solidFill>
                  <a:schemeClr val="dk1"/>
                </a:solidFill>
                <a:latin typeface="Oswald"/>
                <a:ea typeface="Oswald"/>
                <a:cs typeface="Oswald"/>
                <a:sym typeface="Oswald"/>
              </a:rPr>
              <a:t>Dynamics of Mature Hurricanes</a:t>
            </a:r>
            <a:endParaRPr sz="2400">
              <a:solidFill>
                <a:schemeClr val="dk1"/>
              </a:solidFill>
              <a:latin typeface="Oswald"/>
              <a:ea typeface="Oswald"/>
              <a:cs typeface="Oswald"/>
              <a:sym typeface="Oswald"/>
            </a:endParaRPr>
          </a:p>
          <a:p>
            <a:pPr indent="0" lvl="0" marL="0" rtl="0" algn="l">
              <a:spcBef>
                <a:spcPts val="0"/>
              </a:spcBef>
              <a:spcAft>
                <a:spcPts val="0"/>
              </a:spcAft>
              <a:buNone/>
            </a:pPr>
            <a:r>
              <a:t/>
            </a:r>
            <a:endParaRPr>
              <a:solidFill>
                <a:schemeClr val="dk1"/>
              </a:solidFill>
              <a:latin typeface="Oswald"/>
              <a:ea typeface="Oswald"/>
              <a:cs typeface="Oswald"/>
              <a:sym typeface="Oswald"/>
            </a:endParaRPr>
          </a:p>
          <a:p>
            <a:pPr indent="0" lvl="0" marL="0" rtl="0" algn="l">
              <a:spcBef>
                <a:spcPts val="0"/>
              </a:spcBef>
              <a:spcAft>
                <a:spcPts val="0"/>
              </a:spcAft>
              <a:buNone/>
            </a:pPr>
            <a:r>
              <a:t/>
            </a:r>
            <a:endParaRPr>
              <a:solidFill>
                <a:schemeClr val="dk1"/>
              </a:solidFill>
              <a:latin typeface="Oswald"/>
              <a:ea typeface="Oswald"/>
              <a:cs typeface="Oswald"/>
              <a:sym typeface="Oswald"/>
            </a:endParaRPr>
          </a:p>
        </p:txBody>
      </p:sp>
      <p:cxnSp>
        <p:nvCxnSpPr>
          <p:cNvPr id="402" name="Google Shape;402;p35"/>
          <p:cNvCxnSpPr>
            <a:stCxn id="401" idx="1"/>
          </p:cNvCxnSpPr>
          <p:nvPr/>
        </p:nvCxnSpPr>
        <p:spPr>
          <a:xfrm>
            <a:off x="334950" y="480675"/>
            <a:ext cx="8362500" cy="0"/>
          </a:xfrm>
          <a:prstGeom prst="straightConnector1">
            <a:avLst/>
          </a:prstGeom>
          <a:noFill/>
          <a:ln cap="flat" cmpd="sng" w="9525">
            <a:solidFill>
              <a:schemeClr val="dk2"/>
            </a:solidFill>
            <a:prstDash val="solid"/>
            <a:round/>
            <a:headEnd len="med" w="med" type="none"/>
            <a:tailEnd len="med" w="med" type="none"/>
          </a:ln>
        </p:spPr>
      </p:cxnSp>
      <p:sp>
        <p:nvSpPr>
          <p:cNvPr id="403" name="Google Shape;403;p35"/>
          <p:cNvSpPr txBox="1"/>
          <p:nvPr/>
        </p:nvSpPr>
        <p:spPr>
          <a:xfrm>
            <a:off x="6725250" y="144200"/>
            <a:ext cx="19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solidFill>
                  <a:schemeClr val="dk1"/>
                </a:solidFill>
                <a:latin typeface="Oswald"/>
                <a:ea typeface="Oswald"/>
                <a:cs typeface="Oswald"/>
                <a:sym typeface="Oswald"/>
              </a:rPr>
              <a:t>Petra M. Duff &amp; David René</a:t>
            </a:r>
            <a:endParaRPr>
              <a:solidFill>
                <a:schemeClr val="dk1"/>
              </a:solidFill>
              <a:latin typeface="Average"/>
              <a:ea typeface="Average"/>
              <a:cs typeface="Average"/>
              <a:sym typeface="Average"/>
            </a:endParaRPr>
          </a:p>
        </p:txBody>
      </p:sp>
      <p:pic>
        <p:nvPicPr>
          <p:cNvPr id="404" name="Google Shape;404;p35"/>
          <p:cNvPicPr preferRelativeResize="0"/>
          <p:nvPr/>
        </p:nvPicPr>
        <p:blipFill>
          <a:blip r:embed="rId4">
            <a:alphaModFix/>
          </a:blip>
          <a:stretch>
            <a:fillRect/>
          </a:stretch>
        </p:blipFill>
        <p:spPr>
          <a:xfrm>
            <a:off x="2248135" y="3339602"/>
            <a:ext cx="4536124" cy="1154911"/>
          </a:xfrm>
          <a:prstGeom prst="rect">
            <a:avLst/>
          </a:prstGeom>
          <a:noFill/>
          <a:ln>
            <a:noFill/>
          </a:ln>
        </p:spPr>
      </p:pic>
      <p:pic>
        <p:nvPicPr>
          <p:cNvPr id="405" name="Google Shape;405;p35"/>
          <p:cNvPicPr preferRelativeResize="0"/>
          <p:nvPr/>
        </p:nvPicPr>
        <p:blipFill>
          <a:blip r:embed="rId5">
            <a:alphaModFix/>
          </a:blip>
          <a:stretch>
            <a:fillRect/>
          </a:stretch>
        </p:blipFill>
        <p:spPr>
          <a:xfrm>
            <a:off x="2555269" y="750975"/>
            <a:ext cx="3921832" cy="2588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09" name="Shape 409"/>
        <p:cNvGrpSpPr/>
        <p:nvPr/>
      </p:nvGrpSpPr>
      <p:grpSpPr>
        <a:xfrm>
          <a:off x="0" y="0"/>
          <a:ext cx="0" cy="0"/>
          <a:chOff x="0" y="0"/>
          <a:chExt cx="0" cy="0"/>
        </a:xfrm>
      </p:grpSpPr>
      <p:sp>
        <p:nvSpPr>
          <p:cNvPr id="410" name="Google Shape;410;p36"/>
          <p:cNvSpPr/>
          <p:nvPr/>
        </p:nvSpPr>
        <p:spPr>
          <a:xfrm>
            <a:off x="0" y="4678050"/>
            <a:ext cx="9144000" cy="59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6"/>
          <p:cNvSpPr/>
          <p:nvPr/>
        </p:nvSpPr>
        <p:spPr>
          <a:xfrm>
            <a:off x="250" y="-23300"/>
            <a:ext cx="9144000" cy="59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6"/>
          <p:cNvSpPr txBox="1"/>
          <p:nvPr>
            <p:ph type="title"/>
          </p:nvPr>
        </p:nvSpPr>
        <p:spPr>
          <a:xfrm>
            <a:off x="3842625" y="450260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CA" sz="2000"/>
              <a:t>AMATH463: Fluid Dynamics</a:t>
            </a:r>
            <a:endParaRPr sz="2000"/>
          </a:p>
        </p:txBody>
      </p:sp>
      <p:pic>
        <p:nvPicPr>
          <p:cNvPr id="413" name="Google Shape;413;p36"/>
          <p:cNvPicPr preferRelativeResize="0"/>
          <p:nvPr/>
        </p:nvPicPr>
        <p:blipFill>
          <a:blip r:embed="rId3">
            <a:alphaModFix/>
          </a:blip>
          <a:stretch>
            <a:fillRect/>
          </a:stretch>
        </p:blipFill>
        <p:spPr>
          <a:xfrm>
            <a:off x="-59450" y="4569800"/>
            <a:ext cx="1902915" cy="761175"/>
          </a:xfrm>
          <a:prstGeom prst="rect">
            <a:avLst/>
          </a:prstGeom>
          <a:noFill/>
          <a:ln>
            <a:noFill/>
          </a:ln>
        </p:spPr>
      </p:pic>
      <p:sp>
        <p:nvSpPr>
          <p:cNvPr id="414" name="Google Shape;414;p36"/>
          <p:cNvSpPr txBox="1"/>
          <p:nvPr/>
        </p:nvSpPr>
        <p:spPr>
          <a:xfrm>
            <a:off x="334950" y="-11925"/>
            <a:ext cx="59667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2400">
                <a:solidFill>
                  <a:schemeClr val="dk1"/>
                </a:solidFill>
                <a:latin typeface="Oswald"/>
                <a:ea typeface="Oswald"/>
                <a:cs typeface="Oswald"/>
                <a:sym typeface="Oswald"/>
              </a:rPr>
              <a:t>Conclusion</a:t>
            </a:r>
            <a:endParaRPr sz="2400">
              <a:solidFill>
                <a:schemeClr val="dk1"/>
              </a:solidFill>
              <a:latin typeface="Oswald"/>
              <a:ea typeface="Oswald"/>
              <a:cs typeface="Oswald"/>
              <a:sym typeface="Oswald"/>
            </a:endParaRPr>
          </a:p>
          <a:p>
            <a:pPr indent="0" lvl="0" marL="0" rtl="0" algn="l">
              <a:spcBef>
                <a:spcPts val="0"/>
              </a:spcBef>
              <a:spcAft>
                <a:spcPts val="0"/>
              </a:spcAft>
              <a:buNone/>
            </a:pPr>
            <a:r>
              <a:t/>
            </a:r>
            <a:endParaRPr>
              <a:solidFill>
                <a:schemeClr val="dk1"/>
              </a:solidFill>
              <a:latin typeface="Oswald"/>
              <a:ea typeface="Oswald"/>
              <a:cs typeface="Oswald"/>
              <a:sym typeface="Oswald"/>
            </a:endParaRPr>
          </a:p>
          <a:p>
            <a:pPr indent="0" lvl="0" marL="0" rtl="0" algn="l">
              <a:spcBef>
                <a:spcPts val="0"/>
              </a:spcBef>
              <a:spcAft>
                <a:spcPts val="0"/>
              </a:spcAft>
              <a:buNone/>
            </a:pPr>
            <a:r>
              <a:t/>
            </a:r>
            <a:endParaRPr>
              <a:solidFill>
                <a:schemeClr val="dk1"/>
              </a:solidFill>
              <a:latin typeface="Oswald"/>
              <a:ea typeface="Oswald"/>
              <a:cs typeface="Oswald"/>
              <a:sym typeface="Oswald"/>
            </a:endParaRPr>
          </a:p>
        </p:txBody>
      </p:sp>
      <p:cxnSp>
        <p:nvCxnSpPr>
          <p:cNvPr id="415" name="Google Shape;415;p36"/>
          <p:cNvCxnSpPr>
            <a:stCxn id="414" idx="1"/>
          </p:cNvCxnSpPr>
          <p:nvPr/>
        </p:nvCxnSpPr>
        <p:spPr>
          <a:xfrm>
            <a:off x="334950" y="480675"/>
            <a:ext cx="8362500" cy="0"/>
          </a:xfrm>
          <a:prstGeom prst="straightConnector1">
            <a:avLst/>
          </a:prstGeom>
          <a:noFill/>
          <a:ln cap="flat" cmpd="sng" w="9525">
            <a:solidFill>
              <a:schemeClr val="dk2"/>
            </a:solidFill>
            <a:prstDash val="solid"/>
            <a:round/>
            <a:headEnd len="med" w="med" type="none"/>
            <a:tailEnd len="med" w="med" type="none"/>
          </a:ln>
        </p:spPr>
      </p:cxnSp>
      <p:sp>
        <p:nvSpPr>
          <p:cNvPr id="416" name="Google Shape;416;p36"/>
          <p:cNvSpPr txBox="1"/>
          <p:nvPr/>
        </p:nvSpPr>
        <p:spPr>
          <a:xfrm>
            <a:off x="6725250" y="144200"/>
            <a:ext cx="19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solidFill>
                  <a:schemeClr val="dk1"/>
                </a:solidFill>
                <a:latin typeface="Oswald"/>
                <a:ea typeface="Oswald"/>
                <a:cs typeface="Oswald"/>
                <a:sym typeface="Oswald"/>
              </a:rPr>
              <a:t>Petra M. Duff &amp; David René</a:t>
            </a:r>
            <a:endParaRPr>
              <a:solidFill>
                <a:schemeClr val="dk1"/>
              </a:solidFill>
              <a:latin typeface="Average"/>
              <a:ea typeface="Average"/>
              <a:cs typeface="Average"/>
              <a:sym typeface="Average"/>
            </a:endParaRPr>
          </a:p>
        </p:txBody>
      </p:sp>
      <p:sp>
        <p:nvSpPr>
          <p:cNvPr id="417" name="Google Shape;417;p36"/>
          <p:cNvSpPr txBox="1"/>
          <p:nvPr/>
        </p:nvSpPr>
        <p:spPr>
          <a:xfrm>
            <a:off x="172250" y="1021400"/>
            <a:ext cx="60168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500">
                <a:latin typeface="Average"/>
                <a:ea typeface="Average"/>
                <a:cs typeface="Average"/>
                <a:sym typeface="Average"/>
              </a:rPr>
              <a:t>Hurricane formation is an ever changing topic with many of its mechanism still not fully explained: for example, how the eye of the storm is created and maintained, how vertical wind shears inhibits hurricane formation and what decides whether a tropical depression with the right conditions becomes a hurricane or not are all unclear subjects even today.</a:t>
            </a:r>
            <a:endParaRPr sz="1500">
              <a:latin typeface="Average"/>
              <a:ea typeface="Average"/>
              <a:cs typeface="Average"/>
              <a:sym typeface="Average"/>
            </a:endParaRPr>
          </a:p>
          <a:p>
            <a:pPr indent="0" lvl="0" marL="0" rtl="0" algn="l">
              <a:spcBef>
                <a:spcPts val="0"/>
              </a:spcBef>
              <a:spcAft>
                <a:spcPts val="0"/>
              </a:spcAft>
              <a:buNone/>
            </a:pPr>
            <a:r>
              <a:t/>
            </a:r>
            <a:endParaRPr sz="1500">
              <a:latin typeface="Average"/>
              <a:ea typeface="Average"/>
              <a:cs typeface="Average"/>
              <a:sym typeface="Average"/>
            </a:endParaRPr>
          </a:p>
          <a:p>
            <a:pPr indent="0" lvl="0" marL="0" rtl="0" algn="l">
              <a:spcBef>
                <a:spcPts val="0"/>
              </a:spcBef>
              <a:spcAft>
                <a:spcPts val="0"/>
              </a:spcAft>
              <a:buNone/>
            </a:pPr>
            <a:r>
              <a:rPr lang="en-CA" sz="1500">
                <a:latin typeface="Average"/>
                <a:ea typeface="Average"/>
                <a:cs typeface="Average"/>
                <a:sym typeface="Average"/>
              </a:rPr>
              <a:t>Despite the complexity of the subject matter, we were able to identify many of the mechanisms that drive the formation of hurricanes: from fluid mechanics to thermodynamics. Topics of the latter were not deeply investigated as they were not part of the scope of this course and project, however we were able to come up with a simple toy model for the temperature profile in a hurricane with the knowledge of its tangential wind speed.</a:t>
            </a:r>
            <a:endParaRPr sz="1500">
              <a:latin typeface="Average"/>
              <a:ea typeface="Average"/>
              <a:cs typeface="Average"/>
              <a:sym typeface="Average"/>
            </a:endParaRPr>
          </a:p>
        </p:txBody>
      </p:sp>
      <p:pic>
        <p:nvPicPr>
          <p:cNvPr id="418" name="Google Shape;418;p36"/>
          <p:cNvPicPr preferRelativeResize="0"/>
          <p:nvPr/>
        </p:nvPicPr>
        <p:blipFill>
          <a:blip r:embed="rId4">
            <a:alphaModFix/>
          </a:blip>
          <a:stretch>
            <a:fillRect/>
          </a:stretch>
        </p:blipFill>
        <p:spPr>
          <a:xfrm>
            <a:off x="6244400" y="1319775"/>
            <a:ext cx="2650150" cy="209889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22" name="Shape 422"/>
        <p:cNvGrpSpPr/>
        <p:nvPr/>
      </p:nvGrpSpPr>
      <p:grpSpPr>
        <a:xfrm>
          <a:off x="0" y="0"/>
          <a:ext cx="0" cy="0"/>
          <a:chOff x="0" y="0"/>
          <a:chExt cx="0" cy="0"/>
        </a:xfrm>
      </p:grpSpPr>
      <p:sp>
        <p:nvSpPr>
          <p:cNvPr id="423" name="Google Shape;423;p37"/>
          <p:cNvSpPr/>
          <p:nvPr/>
        </p:nvSpPr>
        <p:spPr>
          <a:xfrm>
            <a:off x="0" y="4678050"/>
            <a:ext cx="9144000" cy="59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7"/>
          <p:cNvSpPr/>
          <p:nvPr/>
        </p:nvSpPr>
        <p:spPr>
          <a:xfrm>
            <a:off x="250" y="-23300"/>
            <a:ext cx="9144000" cy="59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7"/>
          <p:cNvSpPr txBox="1"/>
          <p:nvPr>
            <p:ph type="title"/>
          </p:nvPr>
        </p:nvSpPr>
        <p:spPr>
          <a:xfrm>
            <a:off x="3842625" y="450260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CA" sz="2000"/>
              <a:t>AMATH463: Fluid Dynamics</a:t>
            </a:r>
            <a:endParaRPr sz="2000"/>
          </a:p>
        </p:txBody>
      </p:sp>
      <p:pic>
        <p:nvPicPr>
          <p:cNvPr id="426" name="Google Shape;426;p37"/>
          <p:cNvPicPr preferRelativeResize="0"/>
          <p:nvPr/>
        </p:nvPicPr>
        <p:blipFill>
          <a:blip r:embed="rId3">
            <a:alphaModFix/>
          </a:blip>
          <a:stretch>
            <a:fillRect/>
          </a:stretch>
        </p:blipFill>
        <p:spPr>
          <a:xfrm>
            <a:off x="-59450" y="4569800"/>
            <a:ext cx="1902915" cy="761175"/>
          </a:xfrm>
          <a:prstGeom prst="rect">
            <a:avLst/>
          </a:prstGeom>
          <a:noFill/>
          <a:ln>
            <a:noFill/>
          </a:ln>
        </p:spPr>
      </p:pic>
      <p:sp>
        <p:nvSpPr>
          <p:cNvPr id="427" name="Google Shape;427;p37"/>
          <p:cNvSpPr txBox="1"/>
          <p:nvPr/>
        </p:nvSpPr>
        <p:spPr>
          <a:xfrm>
            <a:off x="334950" y="-11925"/>
            <a:ext cx="59667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2400">
                <a:solidFill>
                  <a:schemeClr val="dk1"/>
                </a:solidFill>
                <a:latin typeface="Oswald"/>
                <a:ea typeface="Oswald"/>
                <a:cs typeface="Oswald"/>
                <a:sym typeface="Oswald"/>
              </a:rPr>
              <a:t>Next Steps</a:t>
            </a:r>
            <a:endParaRPr sz="2400">
              <a:solidFill>
                <a:schemeClr val="dk1"/>
              </a:solidFill>
              <a:latin typeface="Oswald"/>
              <a:ea typeface="Oswald"/>
              <a:cs typeface="Oswald"/>
              <a:sym typeface="Oswald"/>
            </a:endParaRPr>
          </a:p>
          <a:p>
            <a:pPr indent="0" lvl="0" marL="0" rtl="0" algn="l">
              <a:spcBef>
                <a:spcPts val="0"/>
              </a:spcBef>
              <a:spcAft>
                <a:spcPts val="0"/>
              </a:spcAft>
              <a:buNone/>
            </a:pPr>
            <a:r>
              <a:t/>
            </a:r>
            <a:endParaRPr>
              <a:solidFill>
                <a:schemeClr val="dk1"/>
              </a:solidFill>
              <a:latin typeface="Oswald"/>
              <a:ea typeface="Oswald"/>
              <a:cs typeface="Oswald"/>
              <a:sym typeface="Oswald"/>
            </a:endParaRPr>
          </a:p>
          <a:p>
            <a:pPr indent="0" lvl="0" marL="0" rtl="0" algn="l">
              <a:spcBef>
                <a:spcPts val="0"/>
              </a:spcBef>
              <a:spcAft>
                <a:spcPts val="0"/>
              </a:spcAft>
              <a:buNone/>
            </a:pPr>
            <a:r>
              <a:t/>
            </a:r>
            <a:endParaRPr>
              <a:solidFill>
                <a:schemeClr val="dk1"/>
              </a:solidFill>
              <a:latin typeface="Oswald"/>
              <a:ea typeface="Oswald"/>
              <a:cs typeface="Oswald"/>
              <a:sym typeface="Oswald"/>
            </a:endParaRPr>
          </a:p>
        </p:txBody>
      </p:sp>
      <p:cxnSp>
        <p:nvCxnSpPr>
          <p:cNvPr id="428" name="Google Shape;428;p37"/>
          <p:cNvCxnSpPr>
            <a:stCxn id="427" idx="1"/>
          </p:cNvCxnSpPr>
          <p:nvPr/>
        </p:nvCxnSpPr>
        <p:spPr>
          <a:xfrm>
            <a:off x="334950" y="480675"/>
            <a:ext cx="8362500" cy="0"/>
          </a:xfrm>
          <a:prstGeom prst="straightConnector1">
            <a:avLst/>
          </a:prstGeom>
          <a:noFill/>
          <a:ln cap="flat" cmpd="sng" w="9525">
            <a:solidFill>
              <a:schemeClr val="dk2"/>
            </a:solidFill>
            <a:prstDash val="solid"/>
            <a:round/>
            <a:headEnd len="med" w="med" type="none"/>
            <a:tailEnd len="med" w="med" type="none"/>
          </a:ln>
        </p:spPr>
      </p:cxnSp>
      <p:sp>
        <p:nvSpPr>
          <p:cNvPr id="429" name="Google Shape;429;p37"/>
          <p:cNvSpPr txBox="1"/>
          <p:nvPr/>
        </p:nvSpPr>
        <p:spPr>
          <a:xfrm>
            <a:off x="6725250" y="144200"/>
            <a:ext cx="19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solidFill>
                  <a:schemeClr val="dk1"/>
                </a:solidFill>
                <a:latin typeface="Oswald"/>
                <a:ea typeface="Oswald"/>
                <a:cs typeface="Oswald"/>
                <a:sym typeface="Oswald"/>
              </a:rPr>
              <a:t>Petra M. Duff &amp; David René</a:t>
            </a:r>
            <a:endParaRPr>
              <a:solidFill>
                <a:schemeClr val="dk1"/>
              </a:solidFill>
              <a:latin typeface="Average"/>
              <a:ea typeface="Average"/>
              <a:cs typeface="Average"/>
              <a:sym typeface="Average"/>
            </a:endParaRPr>
          </a:p>
        </p:txBody>
      </p:sp>
      <p:sp>
        <p:nvSpPr>
          <p:cNvPr id="430" name="Google Shape;430;p37"/>
          <p:cNvSpPr txBox="1"/>
          <p:nvPr/>
        </p:nvSpPr>
        <p:spPr>
          <a:xfrm>
            <a:off x="1144550" y="1261975"/>
            <a:ext cx="7130400" cy="2339700"/>
          </a:xfrm>
          <a:prstGeom prst="rect">
            <a:avLst/>
          </a:prstGeom>
          <a:noFill/>
          <a:ln>
            <a:noFill/>
          </a:ln>
        </p:spPr>
        <p:txBody>
          <a:bodyPr anchorCtr="0" anchor="t" bIns="91425" lIns="91425" spcFirstLastPara="1" rIns="91425" wrap="square" tIns="91425">
            <a:spAutoFit/>
          </a:bodyPr>
          <a:lstStyle/>
          <a:p>
            <a:pPr indent="-355600" lvl="0" marL="457200" rtl="0" algn="l">
              <a:lnSpc>
                <a:spcPct val="150000"/>
              </a:lnSpc>
              <a:spcBef>
                <a:spcPts val="0"/>
              </a:spcBef>
              <a:spcAft>
                <a:spcPts val="0"/>
              </a:spcAft>
              <a:buSzPts val="2000"/>
              <a:buFont typeface="Average"/>
              <a:buChar char="●"/>
            </a:pPr>
            <a:r>
              <a:rPr lang="en-CA" sz="2000">
                <a:latin typeface="Average"/>
                <a:ea typeface="Average"/>
                <a:cs typeface="Average"/>
                <a:sym typeface="Average"/>
              </a:rPr>
              <a:t>Investigate the fluid mechanics of the eyewall</a:t>
            </a:r>
            <a:endParaRPr sz="2000">
              <a:latin typeface="Average"/>
              <a:ea typeface="Average"/>
              <a:cs typeface="Average"/>
              <a:sym typeface="Average"/>
            </a:endParaRPr>
          </a:p>
          <a:p>
            <a:pPr indent="-355600" lvl="0" marL="457200" rtl="0" algn="l">
              <a:lnSpc>
                <a:spcPct val="150000"/>
              </a:lnSpc>
              <a:spcBef>
                <a:spcPts val="0"/>
              </a:spcBef>
              <a:spcAft>
                <a:spcPts val="0"/>
              </a:spcAft>
              <a:buSzPts val="2000"/>
              <a:buFont typeface="Average"/>
              <a:buChar char="●"/>
            </a:pPr>
            <a:r>
              <a:rPr lang="en-CA" sz="2000">
                <a:latin typeface="Average"/>
                <a:ea typeface="Average"/>
                <a:cs typeface="Average"/>
                <a:sym typeface="Average"/>
              </a:rPr>
              <a:t>Further computational investigation and numerical modeling for the mechanics presented</a:t>
            </a:r>
            <a:endParaRPr sz="2000">
              <a:latin typeface="Average"/>
              <a:ea typeface="Average"/>
              <a:cs typeface="Average"/>
              <a:sym typeface="Average"/>
            </a:endParaRPr>
          </a:p>
          <a:p>
            <a:pPr indent="-355600" lvl="0" marL="457200" rtl="0" algn="l">
              <a:lnSpc>
                <a:spcPct val="150000"/>
              </a:lnSpc>
              <a:spcBef>
                <a:spcPts val="0"/>
              </a:spcBef>
              <a:spcAft>
                <a:spcPts val="0"/>
              </a:spcAft>
              <a:buSzPts val="2000"/>
              <a:buFont typeface="Average"/>
              <a:buChar char="●"/>
            </a:pPr>
            <a:r>
              <a:rPr lang="en-CA" sz="2000">
                <a:highlight>
                  <a:srgbClr val="FFFFFF"/>
                </a:highlight>
                <a:latin typeface="Average"/>
                <a:ea typeface="Average"/>
                <a:cs typeface="Average"/>
                <a:sym typeface="Average"/>
              </a:rPr>
              <a:t>R. K. Smith and M. T. Montgomery,  as well as K. Ooyama provide useful information for these next steps.</a:t>
            </a:r>
            <a:endParaRPr sz="2000">
              <a:latin typeface="Average"/>
              <a:ea typeface="Average"/>
              <a:cs typeface="Average"/>
              <a:sym typeface="Averag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34" name="Shape 434"/>
        <p:cNvGrpSpPr/>
        <p:nvPr/>
      </p:nvGrpSpPr>
      <p:grpSpPr>
        <a:xfrm>
          <a:off x="0" y="0"/>
          <a:ext cx="0" cy="0"/>
          <a:chOff x="0" y="0"/>
          <a:chExt cx="0" cy="0"/>
        </a:xfrm>
      </p:grpSpPr>
      <p:sp>
        <p:nvSpPr>
          <p:cNvPr id="435" name="Google Shape;435;p38"/>
          <p:cNvSpPr/>
          <p:nvPr/>
        </p:nvSpPr>
        <p:spPr>
          <a:xfrm>
            <a:off x="0" y="4678050"/>
            <a:ext cx="9144000" cy="59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8"/>
          <p:cNvSpPr/>
          <p:nvPr/>
        </p:nvSpPr>
        <p:spPr>
          <a:xfrm>
            <a:off x="250" y="-23300"/>
            <a:ext cx="9144000" cy="59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8"/>
          <p:cNvSpPr txBox="1"/>
          <p:nvPr>
            <p:ph type="title"/>
          </p:nvPr>
        </p:nvSpPr>
        <p:spPr>
          <a:xfrm>
            <a:off x="3842625" y="450260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CA" sz="2000"/>
              <a:t>AMATH463: Fluid Dynamics</a:t>
            </a:r>
            <a:endParaRPr sz="2000"/>
          </a:p>
        </p:txBody>
      </p:sp>
      <p:pic>
        <p:nvPicPr>
          <p:cNvPr id="438" name="Google Shape;438;p38"/>
          <p:cNvPicPr preferRelativeResize="0"/>
          <p:nvPr/>
        </p:nvPicPr>
        <p:blipFill>
          <a:blip r:embed="rId3">
            <a:alphaModFix/>
          </a:blip>
          <a:stretch>
            <a:fillRect/>
          </a:stretch>
        </p:blipFill>
        <p:spPr>
          <a:xfrm>
            <a:off x="-59450" y="4569800"/>
            <a:ext cx="1902915" cy="761175"/>
          </a:xfrm>
          <a:prstGeom prst="rect">
            <a:avLst/>
          </a:prstGeom>
          <a:noFill/>
          <a:ln>
            <a:noFill/>
          </a:ln>
        </p:spPr>
      </p:pic>
      <p:sp>
        <p:nvSpPr>
          <p:cNvPr id="439" name="Google Shape;439;p38"/>
          <p:cNvSpPr txBox="1"/>
          <p:nvPr/>
        </p:nvSpPr>
        <p:spPr>
          <a:xfrm>
            <a:off x="334950" y="-11925"/>
            <a:ext cx="59667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2400">
                <a:solidFill>
                  <a:schemeClr val="dk1"/>
                </a:solidFill>
                <a:latin typeface="Oswald"/>
                <a:ea typeface="Oswald"/>
                <a:cs typeface="Oswald"/>
                <a:sym typeface="Oswald"/>
              </a:rPr>
              <a:t>References</a:t>
            </a:r>
            <a:endParaRPr sz="2400">
              <a:solidFill>
                <a:schemeClr val="dk1"/>
              </a:solidFill>
              <a:latin typeface="Oswald"/>
              <a:ea typeface="Oswald"/>
              <a:cs typeface="Oswald"/>
              <a:sym typeface="Oswald"/>
            </a:endParaRPr>
          </a:p>
          <a:p>
            <a:pPr indent="0" lvl="0" marL="0" rtl="0" algn="l">
              <a:spcBef>
                <a:spcPts val="0"/>
              </a:spcBef>
              <a:spcAft>
                <a:spcPts val="0"/>
              </a:spcAft>
              <a:buNone/>
            </a:pPr>
            <a:r>
              <a:t/>
            </a:r>
            <a:endParaRPr>
              <a:solidFill>
                <a:schemeClr val="dk1"/>
              </a:solidFill>
              <a:latin typeface="Oswald"/>
              <a:ea typeface="Oswald"/>
              <a:cs typeface="Oswald"/>
              <a:sym typeface="Oswald"/>
            </a:endParaRPr>
          </a:p>
          <a:p>
            <a:pPr indent="0" lvl="0" marL="0" rtl="0" algn="l">
              <a:spcBef>
                <a:spcPts val="0"/>
              </a:spcBef>
              <a:spcAft>
                <a:spcPts val="0"/>
              </a:spcAft>
              <a:buNone/>
            </a:pPr>
            <a:r>
              <a:t/>
            </a:r>
            <a:endParaRPr>
              <a:solidFill>
                <a:schemeClr val="dk1"/>
              </a:solidFill>
              <a:latin typeface="Oswald"/>
              <a:ea typeface="Oswald"/>
              <a:cs typeface="Oswald"/>
              <a:sym typeface="Oswald"/>
            </a:endParaRPr>
          </a:p>
        </p:txBody>
      </p:sp>
      <p:cxnSp>
        <p:nvCxnSpPr>
          <p:cNvPr id="440" name="Google Shape;440;p38"/>
          <p:cNvCxnSpPr>
            <a:stCxn id="439" idx="1"/>
          </p:cNvCxnSpPr>
          <p:nvPr/>
        </p:nvCxnSpPr>
        <p:spPr>
          <a:xfrm>
            <a:off x="334950" y="480675"/>
            <a:ext cx="8362500" cy="0"/>
          </a:xfrm>
          <a:prstGeom prst="straightConnector1">
            <a:avLst/>
          </a:prstGeom>
          <a:noFill/>
          <a:ln cap="flat" cmpd="sng" w="9525">
            <a:solidFill>
              <a:schemeClr val="dk2"/>
            </a:solidFill>
            <a:prstDash val="solid"/>
            <a:round/>
            <a:headEnd len="med" w="med" type="none"/>
            <a:tailEnd len="med" w="med" type="none"/>
          </a:ln>
        </p:spPr>
      </p:cxnSp>
      <p:sp>
        <p:nvSpPr>
          <p:cNvPr id="441" name="Google Shape;441;p38"/>
          <p:cNvSpPr txBox="1"/>
          <p:nvPr/>
        </p:nvSpPr>
        <p:spPr>
          <a:xfrm>
            <a:off x="6725250" y="144200"/>
            <a:ext cx="19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solidFill>
                  <a:schemeClr val="dk1"/>
                </a:solidFill>
                <a:latin typeface="Oswald"/>
                <a:ea typeface="Oswald"/>
                <a:cs typeface="Oswald"/>
                <a:sym typeface="Oswald"/>
              </a:rPr>
              <a:t>Petra M. Duff &amp; David René</a:t>
            </a:r>
            <a:endParaRPr>
              <a:solidFill>
                <a:schemeClr val="dk1"/>
              </a:solidFill>
              <a:latin typeface="Average"/>
              <a:ea typeface="Average"/>
              <a:cs typeface="Average"/>
              <a:sym typeface="Average"/>
            </a:endParaRPr>
          </a:p>
        </p:txBody>
      </p:sp>
      <p:sp>
        <p:nvSpPr>
          <p:cNvPr id="442" name="Google Shape;442;p38"/>
          <p:cNvSpPr txBox="1"/>
          <p:nvPr/>
        </p:nvSpPr>
        <p:spPr>
          <a:xfrm>
            <a:off x="139700" y="511875"/>
            <a:ext cx="9319800" cy="458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100">
                <a:latin typeface="Average"/>
                <a:ea typeface="Average"/>
                <a:cs typeface="Average"/>
                <a:sym typeface="Average"/>
              </a:rPr>
              <a:t>[1] Hurricane costs,” NOAA Office for Coastal Management.</a:t>
            </a:r>
            <a:endParaRPr sz="1100">
              <a:latin typeface="Average"/>
              <a:ea typeface="Average"/>
              <a:cs typeface="Average"/>
              <a:sym typeface="Average"/>
            </a:endParaRPr>
          </a:p>
          <a:p>
            <a:pPr indent="0" lvl="0" marL="0" rtl="0" algn="l">
              <a:spcBef>
                <a:spcPts val="0"/>
              </a:spcBef>
              <a:spcAft>
                <a:spcPts val="0"/>
              </a:spcAft>
              <a:buNone/>
            </a:pPr>
            <a:r>
              <a:rPr lang="en-CA" sz="1100">
                <a:latin typeface="Average"/>
                <a:ea typeface="Average"/>
                <a:cs typeface="Average"/>
                <a:sym typeface="Average"/>
              </a:rPr>
              <a:t>[2] F. Nebeker, Calculating the Weather: Meteorology in the 20th Century. ISSN, Elsevier Science, 1995.</a:t>
            </a:r>
            <a:endParaRPr sz="1100">
              <a:latin typeface="Average"/>
              <a:ea typeface="Average"/>
              <a:cs typeface="Average"/>
              <a:sym typeface="Average"/>
            </a:endParaRPr>
          </a:p>
          <a:p>
            <a:pPr indent="0" lvl="0" marL="0" rtl="0" algn="l">
              <a:spcBef>
                <a:spcPts val="0"/>
              </a:spcBef>
              <a:spcAft>
                <a:spcPts val="0"/>
              </a:spcAft>
              <a:buNone/>
            </a:pPr>
            <a:r>
              <a:rPr lang="en-CA" sz="1100">
                <a:latin typeface="Average"/>
                <a:ea typeface="Average"/>
                <a:cs typeface="Average"/>
                <a:sym typeface="Average"/>
              </a:rPr>
              <a:t>[3] “Hurricane development: From birth to maturity,” Hurricanes.</a:t>
            </a:r>
            <a:endParaRPr sz="1100">
              <a:latin typeface="Average"/>
              <a:ea typeface="Average"/>
              <a:cs typeface="Average"/>
              <a:sym typeface="Average"/>
            </a:endParaRPr>
          </a:p>
          <a:p>
            <a:pPr indent="0" lvl="0" marL="0" rtl="0" algn="l">
              <a:spcBef>
                <a:spcPts val="0"/>
              </a:spcBef>
              <a:spcAft>
                <a:spcPts val="0"/>
              </a:spcAft>
              <a:buNone/>
            </a:pPr>
            <a:r>
              <a:rPr lang="en-CA" sz="1100">
                <a:latin typeface="Average"/>
                <a:ea typeface="Average"/>
                <a:cs typeface="Average"/>
                <a:sym typeface="Average"/>
              </a:rPr>
              <a:t>[4] I. Cohen, P. Kundu, and H. Hu, Fluid Mechanics. Elsevier Science, 2004.</a:t>
            </a:r>
            <a:endParaRPr sz="1100">
              <a:latin typeface="Average"/>
              <a:ea typeface="Average"/>
              <a:cs typeface="Average"/>
              <a:sym typeface="Average"/>
            </a:endParaRPr>
          </a:p>
          <a:p>
            <a:pPr indent="0" lvl="0" marL="0" rtl="0" algn="l">
              <a:spcBef>
                <a:spcPts val="0"/>
              </a:spcBef>
              <a:spcAft>
                <a:spcPts val="0"/>
              </a:spcAft>
              <a:buNone/>
            </a:pPr>
            <a:r>
              <a:rPr lang="en-CA" sz="1100">
                <a:latin typeface="Average"/>
                <a:ea typeface="Average"/>
                <a:cs typeface="Average"/>
                <a:sym typeface="Average"/>
              </a:rPr>
              <a:t>[5] J. R. Holton and G. J. Hakim, Introduction to dynamic meteorology, Chapter 9.7: Hurricanes, p. 312–321. Aca-</a:t>
            </a:r>
            <a:endParaRPr sz="1100">
              <a:latin typeface="Average"/>
              <a:ea typeface="Average"/>
              <a:cs typeface="Average"/>
              <a:sym typeface="Average"/>
            </a:endParaRPr>
          </a:p>
          <a:p>
            <a:pPr indent="0" lvl="0" marL="0" rtl="0" algn="l">
              <a:spcBef>
                <a:spcPts val="0"/>
              </a:spcBef>
              <a:spcAft>
                <a:spcPts val="0"/>
              </a:spcAft>
              <a:buNone/>
            </a:pPr>
            <a:r>
              <a:rPr lang="en-CA" sz="1100">
                <a:latin typeface="Average"/>
                <a:ea typeface="Average"/>
                <a:cs typeface="Average"/>
                <a:sym typeface="Average"/>
              </a:rPr>
              <a:t>demic Press, 5th ed., 2019.</a:t>
            </a:r>
            <a:endParaRPr sz="1100">
              <a:latin typeface="Average"/>
              <a:ea typeface="Average"/>
              <a:cs typeface="Average"/>
              <a:sym typeface="Average"/>
            </a:endParaRPr>
          </a:p>
          <a:p>
            <a:pPr indent="0" lvl="0" marL="0" rtl="0" algn="l">
              <a:spcBef>
                <a:spcPts val="0"/>
              </a:spcBef>
              <a:spcAft>
                <a:spcPts val="0"/>
              </a:spcAft>
              <a:buNone/>
            </a:pPr>
            <a:r>
              <a:rPr lang="en-CA" sz="1100">
                <a:latin typeface="Average"/>
                <a:ea typeface="Average"/>
                <a:cs typeface="Average"/>
                <a:sym typeface="Average"/>
              </a:rPr>
              <a:t>[6] “Severe weather information centre,” SWIC.</a:t>
            </a:r>
            <a:endParaRPr sz="1100">
              <a:latin typeface="Average"/>
              <a:ea typeface="Average"/>
              <a:cs typeface="Average"/>
              <a:sym typeface="Average"/>
            </a:endParaRPr>
          </a:p>
          <a:p>
            <a:pPr indent="0" lvl="0" marL="0" rtl="0" algn="l">
              <a:spcBef>
                <a:spcPts val="0"/>
              </a:spcBef>
              <a:spcAft>
                <a:spcPts val="0"/>
              </a:spcAft>
              <a:buNone/>
            </a:pPr>
            <a:r>
              <a:rPr lang="en-CA" sz="1100">
                <a:latin typeface="Average"/>
                <a:ea typeface="Average"/>
                <a:cs typeface="Average"/>
                <a:sym typeface="Average"/>
              </a:rPr>
              <a:t>[7] R. K. Smith and M. T. Montgomery, “Understanding hurricanes,” Meteorological Institute, Ludwig Maximilians</a:t>
            </a:r>
            <a:endParaRPr sz="1100">
              <a:latin typeface="Average"/>
              <a:ea typeface="Average"/>
              <a:cs typeface="Average"/>
              <a:sym typeface="Average"/>
            </a:endParaRPr>
          </a:p>
          <a:p>
            <a:pPr indent="0" lvl="0" marL="0" rtl="0" algn="l">
              <a:spcBef>
                <a:spcPts val="0"/>
              </a:spcBef>
              <a:spcAft>
                <a:spcPts val="0"/>
              </a:spcAft>
              <a:buNone/>
            </a:pPr>
            <a:r>
              <a:rPr lang="en-CA" sz="1100">
                <a:latin typeface="Average"/>
                <a:ea typeface="Average"/>
                <a:cs typeface="Average"/>
                <a:sym typeface="Average"/>
              </a:rPr>
              <a:t>University of Munich, 2017.</a:t>
            </a:r>
            <a:endParaRPr sz="1100">
              <a:latin typeface="Average"/>
              <a:ea typeface="Average"/>
              <a:cs typeface="Average"/>
              <a:sym typeface="Average"/>
            </a:endParaRPr>
          </a:p>
          <a:p>
            <a:pPr indent="0" lvl="0" marL="0" rtl="0" algn="l">
              <a:spcBef>
                <a:spcPts val="0"/>
              </a:spcBef>
              <a:spcAft>
                <a:spcPts val="0"/>
              </a:spcAft>
              <a:buNone/>
            </a:pPr>
            <a:r>
              <a:rPr lang="en-CA" sz="1100">
                <a:latin typeface="Average"/>
                <a:ea typeface="Average"/>
                <a:cs typeface="Average"/>
                <a:sym typeface="Average"/>
              </a:rPr>
              <a:t>[8] P. D. Reasor and M. T. Montgomery, “Evaluation of a heuristic model for tropical cyclone resilience,” Journal of</a:t>
            </a:r>
            <a:endParaRPr sz="1100">
              <a:latin typeface="Average"/>
              <a:ea typeface="Average"/>
              <a:cs typeface="Average"/>
              <a:sym typeface="Average"/>
            </a:endParaRPr>
          </a:p>
          <a:p>
            <a:pPr indent="0" lvl="0" marL="0" rtl="0" algn="l">
              <a:spcBef>
                <a:spcPts val="0"/>
              </a:spcBef>
              <a:spcAft>
                <a:spcPts val="0"/>
              </a:spcAft>
              <a:buNone/>
            </a:pPr>
            <a:r>
              <a:rPr lang="en-CA" sz="1100">
                <a:latin typeface="Average"/>
                <a:ea typeface="Average"/>
                <a:cs typeface="Average"/>
                <a:sym typeface="Average"/>
              </a:rPr>
              <a:t>the Atmospheric Sciences, vol. 72, no. 5, pp. 1765–1782, 2015.</a:t>
            </a:r>
            <a:endParaRPr sz="1100">
              <a:latin typeface="Average"/>
              <a:ea typeface="Average"/>
              <a:cs typeface="Average"/>
              <a:sym typeface="Average"/>
            </a:endParaRPr>
          </a:p>
          <a:p>
            <a:pPr indent="0" lvl="0" marL="0" rtl="0" algn="l">
              <a:spcBef>
                <a:spcPts val="0"/>
              </a:spcBef>
              <a:spcAft>
                <a:spcPts val="0"/>
              </a:spcAft>
              <a:buNone/>
            </a:pPr>
            <a:r>
              <a:rPr lang="en-CA" sz="1100">
                <a:latin typeface="Average"/>
                <a:ea typeface="Average"/>
                <a:cs typeface="Average"/>
                <a:sym typeface="Average"/>
              </a:rPr>
              <a:t>[9] M. Riemer, M. T. Montgomery, and M. E. Nicholls, “Further examination of the thermodynamic modification of</a:t>
            </a:r>
            <a:endParaRPr sz="1100">
              <a:latin typeface="Average"/>
              <a:ea typeface="Average"/>
              <a:cs typeface="Average"/>
              <a:sym typeface="Average"/>
            </a:endParaRPr>
          </a:p>
          <a:p>
            <a:pPr indent="0" lvl="0" marL="0" rtl="0" algn="l">
              <a:spcBef>
                <a:spcPts val="0"/>
              </a:spcBef>
              <a:spcAft>
                <a:spcPts val="0"/>
              </a:spcAft>
              <a:buNone/>
            </a:pPr>
            <a:r>
              <a:rPr lang="en-CA" sz="1100">
                <a:latin typeface="Average"/>
                <a:ea typeface="Average"/>
                <a:cs typeface="Average"/>
                <a:sym typeface="Average"/>
              </a:rPr>
              <a:t>the inflow layer of tropical cyclones by vertical wind shear,” Atmospheric Chemistry and Physics, vol. 13, no. 1,</a:t>
            </a:r>
            <a:endParaRPr sz="1100">
              <a:latin typeface="Average"/>
              <a:ea typeface="Average"/>
              <a:cs typeface="Average"/>
              <a:sym typeface="Average"/>
            </a:endParaRPr>
          </a:p>
          <a:p>
            <a:pPr indent="0" lvl="0" marL="0" rtl="0" algn="l">
              <a:spcBef>
                <a:spcPts val="0"/>
              </a:spcBef>
              <a:spcAft>
                <a:spcPts val="0"/>
              </a:spcAft>
              <a:buNone/>
            </a:pPr>
            <a:r>
              <a:rPr lang="en-CA" sz="1100">
                <a:latin typeface="Average"/>
                <a:ea typeface="Average"/>
                <a:cs typeface="Average"/>
                <a:sym typeface="Average"/>
              </a:rPr>
              <a:t>pp. 327–346, 2013.</a:t>
            </a:r>
            <a:endParaRPr sz="1100">
              <a:latin typeface="Average"/>
              <a:ea typeface="Average"/>
              <a:cs typeface="Average"/>
              <a:sym typeface="Average"/>
            </a:endParaRPr>
          </a:p>
          <a:p>
            <a:pPr indent="0" lvl="0" marL="0" rtl="0" algn="l">
              <a:spcBef>
                <a:spcPts val="0"/>
              </a:spcBef>
              <a:spcAft>
                <a:spcPts val="0"/>
              </a:spcAft>
              <a:buNone/>
            </a:pPr>
            <a:r>
              <a:rPr lang="en-CA" sz="1100">
                <a:latin typeface="Average"/>
                <a:ea typeface="Average"/>
                <a:cs typeface="Average"/>
                <a:sym typeface="Average"/>
              </a:rPr>
              <a:t>[10] S. C. Jones, “The evolution of vortices in vertical shear. I: Initially barotropic vortices,” Quarterly Journal of the</a:t>
            </a:r>
            <a:endParaRPr sz="1100">
              <a:latin typeface="Average"/>
              <a:ea typeface="Average"/>
              <a:cs typeface="Average"/>
              <a:sym typeface="Average"/>
            </a:endParaRPr>
          </a:p>
          <a:p>
            <a:pPr indent="0" lvl="0" marL="0" rtl="0" algn="l">
              <a:spcBef>
                <a:spcPts val="0"/>
              </a:spcBef>
              <a:spcAft>
                <a:spcPts val="0"/>
              </a:spcAft>
              <a:buNone/>
            </a:pPr>
            <a:r>
              <a:rPr lang="en-CA" sz="1100">
                <a:latin typeface="Average"/>
                <a:ea typeface="Average"/>
                <a:cs typeface="Average"/>
                <a:sym typeface="Average"/>
              </a:rPr>
              <a:t>Royal Meteorological Society, vol. 121, no. 524, pp. 821–851, 1995.</a:t>
            </a:r>
            <a:endParaRPr sz="1100">
              <a:latin typeface="Average"/>
              <a:ea typeface="Average"/>
              <a:cs typeface="Average"/>
              <a:sym typeface="Average"/>
            </a:endParaRPr>
          </a:p>
          <a:p>
            <a:pPr indent="0" lvl="0" marL="0" rtl="0" algn="l">
              <a:spcBef>
                <a:spcPts val="0"/>
              </a:spcBef>
              <a:spcAft>
                <a:spcPts val="0"/>
              </a:spcAft>
              <a:buNone/>
            </a:pPr>
            <a:r>
              <a:rPr lang="en-CA" sz="1100">
                <a:latin typeface="Average"/>
                <a:ea typeface="Average"/>
                <a:cs typeface="Average"/>
                <a:sym typeface="Average"/>
              </a:rPr>
              <a:t>[11] R. Silva, G. D ́ıaz-Hern ́andez, A. Pedrozo-Acu ̃na, P. Salles, and B. Aguilar, “Oceanographic risk from hurricanes</a:t>
            </a:r>
            <a:endParaRPr sz="1100">
              <a:latin typeface="Average"/>
              <a:ea typeface="Average"/>
              <a:cs typeface="Average"/>
              <a:sym typeface="Average"/>
            </a:endParaRPr>
          </a:p>
          <a:p>
            <a:pPr indent="0" lvl="0" marL="0" rtl="0" algn="l">
              <a:spcBef>
                <a:spcPts val="0"/>
              </a:spcBef>
              <a:spcAft>
                <a:spcPts val="0"/>
              </a:spcAft>
              <a:buNone/>
            </a:pPr>
            <a:r>
              <a:rPr lang="en-CA" sz="1100">
                <a:latin typeface="Average"/>
                <a:ea typeface="Average"/>
                <a:cs typeface="Average"/>
                <a:sym typeface="Average"/>
              </a:rPr>
              <a:t>on the Mexican Pacific Coast,” 07 2001.</a:t>
            </a:r>
            <a:endParaRPr sz="1100">
              <a:latin typeface="Average"/>
              <a:ea typeface="Average"/>
              <a:cs typeface="Average"/>
              <a:sym typeface="Average"/>
            </a:endParaRPr>
          </a:p>
          <a:p>
            <a:pPr indent="0" lvl="0" marL="0" rtl="0" algn="l">
              <a:spcBef>
                <a:spcPts val="0"/>
              </a:spcBef>
              <a:spcAft>
                <a:spcPts val="0"/>
              </a:spcAft>
              <a:buNone/>
            </a:pPr>
            <a:r>
              <a:rPr lang="en-CA" sz="1100">
                <a:latin typeface="Average"/>
                <a:ea typeface="Average"/>
                <a:cs typeface="Average"/>
                <a:sym typeface="Average"/>
              </a:rPr>
              <a:t>[12] K. Ooyama, “Numerical simulation of the life cycle of tropical cyclones.,” Journal of Atmospheric Sciences,</a:t>
            </a:r>
            <a:endParaRPr sz="1100">
              <a:latin typeface="Average"/>
              <a:ea typeface="Average"/>
              <a:cs typeface="Average"/>
              <a:sym typeface="Average"/>
            </a:endParaRPr>
          </a:p>
          <a:p>
            <a:pPr indent="0" lvl="0" marL="0" rtl="0" algn="l">
              <a:spcBef>
                <a:spcPts val="0"/>
              </a:spcBef>
              <a:spcAft>
                <a:spcPts val="0"/>
              </a:spcAft>
              <a:buNone/>
            </a:pPr>
            <a:r>
              <a:rPr lang="en-CA" sz="1100">
                <a:latin typeface="Average"/>
                <a:ea typeface="Average"/>
                <a:cs typeface="Average"/>
                <a:sym typeface="Average"/>
              </a:rPr>
              <a:t>vol. 26, pp. 3–40, Jan. 1969.</a:t>
            </a:r>
            <a:endParaRPr sz="1100">
              <a:latin typeface="Average"/>
              <a:ea typeface="Average"/>
              <a:cs typeface="Average"/>
              <a:sym typeface="Average"/>
            </a:endParaRPr>
          </a:p>
          <a:p>
            <a:pPr indent="0" lvl="0" marL="0" rtl="0" algn="l">
              <a:spcBef>
                <a:spcPts val="0"/>
              </a:spcBef>
              <a:spcAft>
                <a:spcPts val="0"/>
              </a:spcAft>
              <a:buNone/>
            </a:pPr>
            <a:r>
              <a:rPr lang="en-CA" sz="1100">
                <a:latin typeface="Average"/>
                <a:ea typeface="Average"/>
                <a:cs typeface="Average"/>
                <a:sym typeface="Average"/>
              </a:rPr>
              <a:t>[13] D. Acheson, Elementary Fluid Dynamics. Comparative Pathobiology - Studies in the Postmodern Theory of</a:t>
            </a:r>
            <a:endParaRPr sz="1100">
              <a:latin typeface="Average"/>
              <a:ea typeface="Average"/>
              <a:cs typeface="Average"/>
              <a:sym typeface="Average"/>
            </a:endParaRPr>
          </a:p>
          <a:p>
            <a:pPr indent="0" lvl="0" marL="0" rtl="0" algn="l">
              <a:spcBef>
                <a:spcPts val="0"/>
              </a:spcBef>
              <a:spcAft>
                <a:spcPts val="0"/>
              </a:spcAft>
              <a:buNone/>
            </a:pPr>
            <a:r>
              <a:rPr lang="en-CA" sz="1100">
                <a:latin typeface="Average"/>
                <a:ea typeface="Average"/>
                <a:cs typeface="Average"/>
                <a:sym typeface="Average"/>
              </a:rPr>
              <a:t>Education, Clarendon Press, 1990.</a:t>
            </a:r>
            <a:endParaRPr sz="1100">
              <a:latin typeface="Average"/>
              <a:ea typeface="Average"/>
              <a:cs typeface="Average"/>
              <a:sym typeface="Average"/>
            </a:endParaRPr>
          </a:p>
          <a:p>
            <a:pPr indent="0" lvl="0" marL="0" rtl="0" algn="l">
              <a:spcBef>
                <a:spcPts val="0"/>
              </a:spcBef>
              <a:spcAft>
                <a:spcPts val="0"/>
              </a:spcAft>
              <a:buNone/>
            </a:pPr>
            <a:r>
              <a:rPr lang="en-CA" sz="1100">
                <a:latin typeface="Average"/>
                <a:ea typeface="Average"/>
                <a:cs typeface="Average"/>
                <a:sym typeface="Average"/>
              </a:rPr>
              <a:t>[14] D. Randall, General Circulation Model Development: Past, present, and future. Academic Press, 1st ed., 2011.</a:t>
            </a:r>
            <a:endParaRPr sz="1100">
              <a:latin typeface="Average"/>
              <a:ea typeface="Average"/>
              <a:cs typeface="Average"/>
              <a:sym typeface="Average"/>
            </a:endParaRPr>
          </a:p>
          <a:p>
            <a:pPr indent="0" lvl="0" marL="0" rtl="0" algn="l">
              <a:spcBef>
                <a:spcPts val="0"/>
              </a:spcBef>
              <a:spcAft>
                <a:spcPts val="0"/>
              </a:spcAft>
              <a:buNone/>
            </a:pPr>
            <a:r>
              <a:rPr lang="en-CA" sz="1100">
                <a:latin typeface="Average"/>
                <a:ea typeface="Average"/>
                <a:cs typeface="Average"/>
                <a:sym typeface="Average"/>
              </a:rPr>
              <a:t>[15] H. Riehl, “A model of hurricane formation,” Journal of Applied Physics, vol. 21, no. 9, pp. 917–925, 1950.</a:t>
            </a:r>
            <a:endParaRPr sz="1100">
              <a:latin typeface="Average"/>
              <a:ea typeface="Average"/>
              <a:cs typeface="Average"/>
              <a:sym typeface="Average"/>
            </a:endParaRPr>
          </a:p>
          <a:p>
            <a:pPr indent="0" lvl="0" marL="0" rtl="0" algn="l">
              <a:spcBef>
                <a:spcPts val="0"/>
              </a:spcBef>
              <a:spcAft>
                <a:spcPts val="0"/>
              </a:spcAft>
              <a:buNone/>
            </a:pPr>
            <a:r>
              <a:t/>
            </a:r>
            <a:endParaRPr sz="1100">
              <a:latin typeface="Average"/>
              <a:ea typeface="Average"/>
              <a:cs typeface="Average"/>
              <a:sym typeface="Average"/>
            </a:endParaRPr>
          </a:p>
          <a:p>
            <a:pPr indent="0" lvl="0" marL="0" rtl="0" algn="l">
              <a:spcBef>
                <a:spcPts val="0"/>
              </a:spcBef>
              <a:spcAft>
                <a:spcPts val="0"/>
              </a:spcAft>
              <a:buNone/>
            </a:pPr>
            <a:r>
              <a:t/>
            </a:r>
            <a:endParaRPr sz="1100">
              <a:latin typeface="Average"/>
              <a:ea typeface="Average"/>
              <a:cs typeface="Average"/>
              <a:sym typeface="Averag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39"/>
          <p:cNvSpPr txBox="1"/>
          <p:nvPr/>
        </p:nvSpPr>
        <p:spPr>
          <a:xfrm>
            <a:off x="1128100" y="1089900"/>
            <a:ext cx="2090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2400">
                <a:solidFill>
                  <a:schemeClr val="dk1"/>
                </a:solidFill>
                <a:latin typeface="Oswald"/>
                <a:ea typeface="Oswald"/>
                <a:cs typeface="Oswald"/>
                <a:sym typeface="Oswald"/>
              </a:rPr>
              <a:t>Any Questions?</a:t>
            </a:r>
            <a:endParaRPr sz="2400">
              <a:solidFill>
                <a:schemeClr val="dk1"/>
              </a:solidFill>
              <a:latin typeface="Oswald"/>
              <a:ea typeface="Oswald"/>
              <a:cs typeface="Oswald"/>
              <a:sym typeface="Oswald"/>
            </a:endParaRPr>
          </a:p>
        </p:txBody>
      </p:sp>
      <p:sp>
        <p:nvSpPr>
          <p:cNvPr id="448" name="Google Shape;448;p39"/>
          <p:cNvSpPr txBox="1"/>
          <p:nvPr/>
        </p:nvSpPr>
        <p:spPr>
          <a:xfrm>
            <a:off x="5564150" y="3511850"/>
            <a:ext cx="1567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2400">
                <a:solidFill>
                  <a:schemeClr val="dk1"/>
                </a:solidFill>
                <a:latin typeface="Oswald"/>
                <a:ea typeface="Oswald"/>
                <a:cs typeface="Oswald"/>
                <a:sym typeface="Oswald"/>
              </a:rPr>
              <a:t>Thank you!</a:t>
            </a:r>
            <a:endParaRPr sz="2400">
              <a:solidFill>
                <a:schemeClr val="dk1"/>
              </a:solidFill>
              <a:latin typeface="Oswald"/>
              <a:ea typeface="Oswald"/>
              <a:cs typeface="Oswald"/>
              <a:sym typeface="Oswa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7" name="Shape 87"/>
        <p:cNvGrpSpPr/>
        <p:nvPr/>
      </p:nvGrpSpPr>
      <p:grpSpPr>
        <a:xfrm>
          <a:off x="0" y="0"/>
          <a:ext cx="0" cy="0"/>
          <a:chOff x="0" y="0"/>
          <a:chExt cx="0" cy="0"/>
        </a:xfrm>
      </p:grpSpPr>
      <p:sp>
        <p:nvSpPr>
          <p:cNvPr id="88" name="Google Shape;88;p15"/>
          <p:cNvSpPr/>
          <p:nvPr/>
        </p:nvSpPr>
        <p:spPr>
          <a:xfrm>
            <a:off x="250" y="4701100"/>
            <a:ext cx="9144000" cy="59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5"/>
          <p:cNvSpPr/>
          <p:nvPr/>
        </p:nvSpPr>
        <p:spPr>
          <a:xfrm>
            <a:off x="250" y="-23300"/>
            <a:ext cx="9144000" cy="59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txBox="1"/>
          <p:nvPr>
            <p:ph type="title"/>
          </p:nvPr>
        </p:nvSpPr>
        <p:spPr>
          <a:xfrm>
            <a:off x="3842625" y="450260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CA" sz="2000"/>
              <a:t>AMATH463: Fluid Dynamics</a:t>
            </a:r>
            <a:endParaRPr sz="2000"/>
          </a:p>
        </p:txBody>
      </p:sp>
      <p:pic>
        <p:nvPicPr>
          <p:cNvPr id="91" name="Google Shape;91;p15"/>
          <p:cNvPicPr preferRelativeResize="0"/>
          <p:nvPr/>
        </p:nvPicPr>
        <p:blipFill>
          <a:blip r:embed="rId3">
            <a:alphaModFix/>
          </a:blip>
          <a:stretch>
            <a:fillRect/>
          </a:stretch>
        </p:blipFill>
        <p:spPr>
          <a:xfrm>
            <a:off x="-59450" y="4569800"/>
            <a:ext cx="1902915" cy="761175"/>
          </a:xfrm>
          <a:prstGeom prst="rect">
            <a:avLst/>
          </a:prstGeom>
          <a:noFill/>
          <a:ln>
            <a:noFill/>
          </a:ln>
        </p:spPr>
      </p:pic>
      <p:sp>
        <p:nvSpPr>
          <p:cNvPr id="92" name="Google Shape;92;p15"/>
          <p:cNvSpPr txBox="1"/>
          <p:nvPr/>
        </p:nvSpPr>
        <p:spPr>
          <a:xfrm>
            <a:off x="334950" y="-11925"/>
            <a:ext cx="59667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2400">
                <a:solidFill>
                  <a:schemeClr val="dk1"/>
                </a:solidFill>
                <a:latin typeface="Oswald"/>
                <a:ea typeface="Oswald"/>
                <a:cs typeface="Oswald"/>
                <a:sym typeface="Oswald"/>
              </a:rPr>
              <a:t>Introduction</a:t>
            </a:r>
            <a:endParaRPr sz="2400">
              <a:solidFill>
                <a:schemeClr val="dk1"/>
              </a:solidFill>
              <a:latin typeface="Oswald"/>
              <a:ea typeface="Oswald"/>
              <a:cs typeface="Oswald"/>
              <a:sym typeface="Oswald"/>
            </a:endParaRPr>
          </a:p>
          <a:p>
            <a:pPr indent="0" lvl="0" marL="0" rtl="0" algn="l">
              <a:spcBef>
                <a:spcPts val="0"/>
              </a:spcBef>
              <a:spcAft>
                <a:spcPts val="0"/>
              </a:spcAft>
              <a:buNone/>
            </a:pPr>
            <a:r>
              <a:t/>
            </a:r>
            <a:endParaRPr>
              <a:solidFill>
                <a:schemeClr val="dk1"/>
              </a:solidFill>
              <a:latin typeface="Oswald"/>
              <a:ea typeface="Oswald"/>
              <a:cs typeface="Oswald"/>
              <a:sym typeface="Oswald"/>
            </a:endParaRPr>
          </a:p>
          <a:p>
            <a:pPr indent="0" lvl="0" marL="0" rtl="0" algn="l">
              <a:spcBef>
                <a:spcPts val="0"/>
              </a:spcBef>
              <a:spcAft>
                <a:spcPts val="0"/>
              </a:spcAft>
              <a:buNone/>
            </a:pPr>
            <a:r>
              <a:t/>
            </a:r>
            <a:endParaRPr>
              <a:solidFill>
                <a:schemeClr val="dk1"/>
              </a:solidFill>
              <a:latin typeface="Oswald"/>
              <a:ea typeface="Oswald"/>
              <a:cs typeface="Oswald"/>
              <a:sym typeface="Oswald"/>
            </a:endParaRPr>
          </a:p>
        </p:txBody>
      </p:sp>
      <p:cxnSp>
        <p:nvCxnSpPr>
          <p:cNvPr id="93" name="Google Shape;93;p15"/>
          <p:cNvCxnSpPr>
            <a:stCxn id="92" idx="1"/>
          </p:cNvCxnSpPr>
          <p:nvPr/>
        </p:nvCxnSpPr>
        <p:spPr>
          <a:xfrm>
            <a:off x="334950" y="480675"/>
            <a:ext cx="8362500" cy="0"/>
          </a:xfrm>
          <a:prstGeom prst="straightConnector1">
            <a:avLst/>
          </a:prstGeom>
          <a:noFill/>
          <a:ln cap="flat" cmpd="sng" w="9525">
            <a:solidFill>
              <a:schemeClr val="dk2"/>
            </a:solidFill>
            <a:prstDash val="solid"/>
            <a:round/>
            <a:headEnd len="med" w="med" type="none"/>
            <a:tailEnd len="med" w="med" type="none"/>
          </a:ln>
        </p:spPr>
      </p:cxnSp>
      <p:sp>
        <p:nvSpPr>
          <p:cNvPr id="94" name="Google Shape;94;p15"/>
          <p:cNvSpPr txBox="1"/>
          <p:nvPr/>
        </p:nvSpPr>
        <p:spPr>
          <a:xfrm>
            <a:off x="6725250" y="144200"/>
            <a:ext cx="19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solidFill>
                  <a:schemeClr val="dk1"/>
                </a:solidFill>
                <a:latin typeface="Oswald"/>
                <a:ea typeface="Oswald"/>
                <a:cs typeface="Oswald"/>
                <a:sym typeface="Oswald"/>
              </a:rPr>
              <a:t>Petra M. Duff &amp; David René</a:t>
            </a:r>
            <a:endParaRPr>
              <a:solidFill>
                <a:schemeClr val="dk1"/>
              </a:solidFill>
              <a:latin typeface="Average"/>
              <a:ea typeface="Average"/>
              <a:cs typeface="Average"/>
              <a:sym typeface="Average"/>
            </a:endParaRPr>
          </a:p>
        </p:txBody>
      </p:sp>
      <p:sp>
        <p:nvSpPr>
          <p:cNvPr id="95" name="Google Shape;95;p15"/>
          <p:cNvSpPr txBox="1"/>
          <p:nvPr/>
        </p:nvSpPr>
        <p:spPr>
          <a:xfrm>
            <a:off x="579475" y="962750"/>
            <a:ext cx="4750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Average"/>
                <a:ea typeface="Average"/>
                <a:cs typeface="Average"/>
                <a:sym typeface="Average"/>
              </a:rPr>
              <a:t>Meteorology is a science that dates back thousands of years but due to fast advances in computer science during the World Wars as well as efforts from Lewis F. Richardson, Vilheln Bjernkes and John von Neumann, we are now able to use computers to provide predictions on incredibly complex systems such as hurricanes.</a:t>
            </a:r>
            <a:endParaRPr>
              <a:latin typeface="Average"/>
              <a:ea typeface="Average"/>
              <a:cs typeface="Average"/>
              <a:sym typeface="Average"/>
            </a:endParaRPr>
          </a:p>
        </p:txBody>
      </p:sp>
      <p:pic>
        <p:nvPicPr>
          <p:cNvPr id="96" name="Google Shape;96;p15"/>
          <p:cNvPicPr preferRelativeResize="0"/>
          <p:nvPr/>
        </p:nvPicPr>
        <p:blipFill>
          <a:blip r:embed="rId4">
            <a:alphaModFix/>
          </a:blip>
          <a:stretch>
            <a:fillRect/>
          </a:stretch>
        </p:blipFill>
        <p:spPr>
          <a:xfrm>
            <a:off x="5964400" y="867375"/>
            <a:ext cx="2568400" cy="1605250"/>
          </a:xfrm>
          <a:prstGeom prst="rect">
            <a:avLst/>
          </a:prstGeom>
          <a:noFill/>
          <a:ln>
            <a:noFill/>
          </a:ln>
        </p:spPr>
      </p:pic>
      <p:sp>
        <p:nvSpPr>
          <p:cNvPr id="97" name="Google Shape;97;p15"/>
          <p:cNvSpPr txBox="1"/>
          <p:nvPr/>
        </p:nvSpPr>
        <p:spPr>
          <a:xfrm>
            <a:off x="6015106" y="2393510"/>
            <a:ext cx="3019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000">
                <a:latin typeface="Oswald"/>
                <a:ea typeface="Oswald"/>
                <a:cs typeface="Oswald"/>
                <a:sym typeface="Oswald"/>
              </a:rPr>
              <a:t>John von Neumann, from </a:t>
            </a:r>
            <a:r>
              <a:rPr i="1" lang="en-CA" sz="1000">
                <a:latin typeface="Oswald"/>
                <a:ea typeface="Oswald"/>
                <a:cs typeface="Oswald"/>
                <a:sym typeface="Oswald"/>
              </a:rPr>
              <a:t>“The Man from the Future”</a:t>
            </a:r>
            <a:endParaRPr i="1" sz="1000">
              <a:latin typeface="Oswald"/>
              <a:ea typeface="Oswald"/>
              <a:cs typeface="Oswald"/>
              <a:sym typeface="Oswald"/>
            </a:endParaRPr>
          </a:p>
        </p:txBody>
      </p:sp>
      <p:pic>
        <p:nvPicPr>
          <p:cNvPr id="98" name="Google Shape;98;p15"/>
          <p:cNvPicPr preferRelativeResize="0"/>
          <p:nvPr/>
        </p:nvPicPr>
        <p:blipFill>
          <a:blip r:embed="rId5">
            <a:alphaModFix/>
          </a:blip>
          <a:stretch>
            <a:fillRect/>
          </a:stretch>
        </p:blipFill>
        <p:spPr>
          <a:xfrm>
            <a:off x="662854" y="2636815"/>
            <a:ext cx="3257625" cy="1836125"/>
          </a:xfrm>
          <a:prstGeom prst="rect">
            <a:avLst/>
          </a:prstGeom>
          <a:noFill/>
          <a:ln>
            <a:noFill/>
          </a:ln>
        </p:spPr>
      </p:pic>
      <p:sp>
        <p:nvSpPr>
          <p:cNvPr id="99" name="Google Shape;99;p15"/>
          <p:cNvSpPr txBox="1"/>
          <p:nvPr/>
        </p:nvSpPr>
        <p:spPr>
          <a:xfrm>
            <a:off x="4084675" y="3020150"/>
            <a:ext cx="4750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Average"/>
                <a:ea typeface="Average"/>
                <a:cs typeface="Average"/>
                <a:sym typeface="Average"/>
              </a:rPr>
              <a:t>Ocean flows and air flows within the atmosphere have life-changing impacts on people’s lives: in the U.S. alone, there have been approximately $7 trillion in damages from hurricanes and other climate phenomena, excluding casualties. </a:t>
            </a:r>
            <a:endParaRPr>
              <a:latin typeface="Average"/>
              <a:ea typeface="Average"/>
              <a:cs typeface="Average"/>
              <a:sym typeface="Average"/>
            </a:endParaRPr>
          </a:p>
          <a:p>
            <a:pPr indent="0" lvl="0" marL="0" rtl="0" algn="l">
              <a:spcBef>
                <a:spcPts val="0"/>
              </a:spcBef>
              <a:spcAft>
                <a:spcPts val="0"/>
              </a:spcAft>
              <a:buNone/>
            </a:pPr>
            <a:r>
              <a:rPr i="1" lang="en-CA">
                <a:latin typeface="Average"/>
                <a:ea typeface="Average"/>
                <a:cs typeface="Average"/>
                <a:sym typeface="Average"/>
              </a:rPr>
              <a:t>(NOAA Office for Coastal Management)</a:t>
            </a:r>
            <a:endParaRPr>
              <a:latin typeface="Average"/>
              <a:ea typeface="Average"/>
              <a:cs typeface="Average"/>
              <a:sym typeface="Average"/>
            </a:endParaRPr>
          </a:p>
        </p:txBody>
      </p:sp>
      <p:sp>
        <p:nvSpPr>
          <p:cNvPr id="100" name="Google Shape;100;p15"/>
          <p:cNvSpPr txBox="1"/>
          <p:nvPr/>
        </p:nvSpPr>
        <p:spPr>
          <a:xfrm>
            <a:off x="865374" y="4393547"/>
            <a:ext cx="3019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000">
                <a:latin typeface="Oswald"/>
                <a:ea typeface="Oswald"/>
                <a:cs typeface="Oswald"/>
                <a:sym typeface="Oswald"/>
              </a:rPr>
              <a:t>Damages from hurricane Florence in 2018, </a:t>
            </a:r>
            <a:r>
              <a:rPr i="1" lang="en-CA" sz="1000">
                <a:latin typeface="Oswald"/>
                <a:ea typeface="Oswald"/>
                <a:cs typeface="Oswald"/>
                <a:sym typeface="Oswald"/>
              </a:rPr>
              <a:t>USA Today</a:t>
            </a:r>
            <a:endParaRPr i="1" sz="1000">
              <a:latin typeface="Oswald"/>
              <a:ea typeface="Oswald"/>
              <a:cs typeface="Oswald"/>
              <a:sym typeface="Oswa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4" name="Shape 104"/>
        <p:cNvGrpSpPr/>
        <p:nvPr/>
      </p:nvGrpSpPr>
      <p:grpSpPr>
        <a:xfrm>
          <a:off x="0" y="0"/>
          <a:ext cx="0" cy="0"/>
          <a:chOff x="0" y="0"/>
          <a:chExt cx="0" cy="0"/>
        </a:xfrm>
      </p:grpSpPr>
      <p:sp>
        <p:nvSpPr>
          <p:cNvPr id="105" name="Google Shape;105;p16"/>
          <p:cNvSpPr/>
          <p:nvPr/>
        </p:nvSpPr>
        <p:spPr>
          <a:xfrm>
            <a:off x="0" y="4678050"/>
            <a:ext cx="9144000" cy="59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6"/>
          <p:cNvSpPr/>
          <p:nvPr/>
        </p:nvSpPr>
        <p:spPr>
          <a:xfrm>
            <a:off x="250" y="-23300"/>
            <a:ext cx="9144000" cy="59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6"/>
          <p:cNvSpPr txBox="1"/>
          <p:nvPr>
            <p:ph type="title"/>
          </p:nvPr>
        </p:nvSpPr>
        <p:spPr>
          <a:xfrm>
            <a:off x="3842625" y="450260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CA" sz="2000"/>
              <a:t>AMATH463: Fluid Dynamics</a:t>
            </a:r>
            <a:endParaRPr sz="2000"/>
          </a:p>
        </p:txBody>
      </p:sp>
      <p:pic>
        <p:nvPicPr>
          <p:cNvPr id="108" name="Google Shape;108;p16"/>
          <p:cNvPicPr preferRelativeResize="0"/>
          <p:nvPr/>
        </p:nvPicPr>
        <p:blipFill>
          <a:blip r:embed="rId3">
            <a:alphaModFix/>
          </a:blip>
          <a:stretch>
            <a:fillRect/>
          </a:stretch>
        </p:blipFill>
        <p:spPr>
          <a:xfrm>
            <a:off x="-59450" y="4569800"/>
            <a:ext cx="1902915" cy="761175"/>
          </a:xfrm>
          <a:prstGeom prst="rect">
            <a:avLst/>
          </a:prstGeom>
          <a:noFill/>
          <a:ln>
            <a:noFill/>
          </a:ln>
        </p:spPr>
      </p:pic>
      <p:sp>
        <p:nvSpPr>
          <p:cNvPr id="109" name="Google Shape;109;p16"/>
          <p:cNvSpPr txBox="1"/>
          <p:nvPr/>
        </p:nvSpPr>
        <p:spPr>
          <a:xfrm>
            <a:off x="334950" y="-11925"/>
            <a:ext cx="59667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2400">
                <a:solidFill>
                  <a:schemeClr val="dk1"/>
                </a:solidFill>
                <a:latin typeface="Oswald"/>
                <a:ea typeface="Oswald"/>
                <a:cs typeface="Oswald"/>
                <a:sym typeface="Oswald"/>
              </a:rPr>
              <a:t>Conditions for hurricane formation</a:t>
            </a:r>
            <a:endParaRPr sz="2400">
              <a:solidFill>
                <a:schemeClr val="dk1"/>
              </a:solidFill>
              <a:latin typeface="Oswald"/>
              <a:ea typeface="Oswald"/>
              <a:cs typeface="Oswald"/>
              <a:sym typeface="Oswald"/>
            </a:endParaRPr>
          </a:p>
          <a:p>
            <a:pPr indent="0" lvl="0" marL="0" rtl="0" algn="l">
              <a:spcBef>
                <a:spcPts val="0"/>
              </a:spcBef>
              <a:spcAft>
                <a:spcPts val="0"/>
              </a:spcAft>
              <a:buNone/>
            </a:pPr>
            <a:r>
              <a:t/>
            </a:r>
            <a:endParaRPr>
              <a:solidFill>
                <a:schemeClr val="dk1"/>
              </a:solidFill>
              <a:latin typeface="Oswald"/>
              <a:ea typeface="Oswald"/>
              <a:cs typeface="Oswald"/>
              <a:sym typeface="Oswald"/>
            </a:endParaRPr>
          </a:p>
          <a:p>
            <a:pPr indent="0" lvl="0" marL="0" rtl="0" algn="l">
              <a:spcBef>
                <a:spcPts val="0"/>
              </a:spcBef>
              <a:spcAft>
                <a:spcPts val="0"/>
              </a:spcAft>
              <a:buNone/>
            </a:pPr>
            <a:r>
              <a:t/>
            </a:r>
            <a:endParaRPr>
              <a:solidFill>
                <a:schemeClr val="dk1"/>
              </a:solidFill>
              <a:latin typeface="Oswald"/>
              <a:ea typeface="Oswald"/>
              <a:cs typeface="Oswald"/>
              <a:sym typeface="Oswald"/>
            </a:endParaRPr>
          </a:p>
        </p:txBody>
      </p:sp>
      <p:cxnSp>
        <p:nvCxnSpPr>
          <p:cNvPr id="110" name="Google Shape;110;p16"/>
          <p:cNvCxnSpPr>
            <a:stCxn id="109" idx="1"/>
          </p:cNvCxnSpPr>
          <p:nvPr/>
        </p:nvCxnSpPr>
        <p:spPr>
          <a:xfrm>
            <a:off x="334950" y="480675"/>
            <a:ext cx="8362500" cy="0"/>
          </a:xfrm>
          <a:prstGeom prst="straightConnector1">
            <a:avLst/>
          </a:prstGeom>
          <a:noFill/>
          <a:ln cap="flat" cmpd="sng" w="9525">
            <a:solidFill>
              <a:schemeClr val="dk2"/>
            </a:solidFill>
            <a:prstDash val="solid"/>
            <a:round/>
            <a:headEnd len="med" w="med" type="none"/>
            <a:tailEnd len="med" w="med" type="none"/>
          </a:ln>
        </p:spPr>
      </p:cxnSp>
      <p:sp>
        <p:nvSpPr>
          <p:cNvPr id="111" name="Google Shape;111;p16"/>
          <p:cNvSpPr txBox="1"/>
          <p:nvPr/>
        </p:nvSpPr>
        <p:spPr>
          <a:xfrm>
            <a:off x="6725250" y="144200"/>
            <a:ext cx="19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solidFill>
                  <a:schemeClr val="dk1"/>
                </a:solidFill>
                <a:latin typeface="Oswald"/>
                <a:ea typeface="Oswald"/>
                <a:cs typeface="Oswald"/>
                <a:sym typeface="Oswald"/>
              </a:rPr>
              <a:t>Petra M. Duff &amp; David René</a:t>
            </a:r>
            <a:endParaRPr>
              <a:solidFill>
                <a:schemeClr val="dk1"/>
              </a:solidFill>
              <a:latin typeface="Average"/>
              <a:ea typeface="Average"/>
              <a:cs typeface="Average"/>
              <a:sym typeface="Average"/>
            </a:endParaRPr>
          </a:p>
        </p:txBody>
      </p:sp>
      <p:sp>
        <p:nvSpPr>
          <p:cNvPr id="112" name="Google Shape;112;p16"/>
          <p:cNvSpPr txBox="1"/>
          <p:nvPr/>
        </p:nvSpPr>
        <p:spPr>
          <a:xfrm>
            <a:off x="334950" y="1519600"/>
            <a:ext cx="4340400" cy="2016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Average"/>
              <a:buAutoNum type="arabicPeriod"/>
            </a:pPr>
            <a:r>
              <a:rPr lang="en-CA">
                <a:latin typeface="Average"/>
                <a:ea typeface="Average"/>
                <a:cs typeface="Average"/>
                <a:sym typeface="Average"/>
              </a:rPr>
              <a:t>A sea temperature of at least 26.5 </a:t>
            </a:r>
            <a:r>
              <a:rPr lang="en-CA">
                <a:highlight>
                  <a:schemeClr val="dk1"/>
                </a:highlight>
                <a:latin typeface="Average"/>
                <a:ea typeface="Average"/>
                <a:cs typeface="Average"/>
                <a:sym typeface="Average"/>
              </a:rPr>
              <a:t>°C </a:t>
            </a:r>
            <a:r>
              <a:rPr lang="en-CA">
                <a:latin typeface="Average"/>
                <a:ea typeface="Average"/>
                <a:cs typeface="Average"/>
                <a:sym typeface="Average"/>
              </a:rPr>
              <a:t> </a:t>
            </a:r>
            <a:endParaRPr>
              <a:latin typeface="Average"/>
              <a:ea typeface="Average"/>
              <a:cs typeface="Average"/>
              <a:sym typeface="Average"/>
            </a:endParaRPr>
          </a:p>
          <a:p>
            <a:pPr indent="-317500" lvl="0" marL="457200" rtl="0" algn="l">
              <a:lnSpc>
                <a:spcPct val="150000"/>
              </a:lnSpc>
              <a:spcBef>
                <a:spcPts val="0"/>
              </a:spcBef>
              <a:spcAft>
                <a:spcPts val="0"/>
              </a:spcAft>
              <a:buSzPts val="1400"/>
              <a:buFont typeface="Average"/>
              <a:buAutoNum type="arabicPeriod"/>
            </a:pPr>
            <a:r>
              <a:rPr lang="en-CA">
                <a:latin typeface="Average"/>
                <a:ea typeface="Average"/>
                <a:cs typeface="Average"/>
                <a:sym typeface="Average"/>
              </a:rPr>
              <a:t>A proper temperature gradient in height</a:t>
            </a:r>
            <a:endParaRPr>
              <a:latin typeface="Average"/>
              <a:ea typeface="Average"/>
              <a:cs typeface="Average"/>
              <a:sym typeface="Average"/>
            </a:endParaRPr>
          </a:p>
          <a:p>
            <a:pPr indent="-317500" lvl="0" marL="457200" rtl="0" algn="l">
              <a:lnSpc>
                <a:spcPct val="150000"/>
              </a:lnSpc>
              <a:spcBef>
                <a:spcPts val="0"/>
              </a:spcBef>
              <a:spcAft>
                <a:spcPts val="0"/>
              </a:spcAft>
              <a:buSzPts val="1400"/>
              <a:buFont typeface="Average"/>
              <a:buAutoNum type="arabicPeriod"/>
            </a:pPr>
            <a:r>
              <a:rPr lang="en-CA">
                <a:latin typeface="Average"/>
                <a:ea typeface="Average"/>
                <a:cs typeface="Average"/>
                <a:sym typeface="Average"/>
              </a:rPr>
              <a:t>Sufficient water vapor in the middle of the troposphere</a:t>
            </a:r>
            <a:endParaRPr>
              <a:latin typeface="Average"/>
              <a:ea typeface="Average"/>
              <a:cs typeface="Average"/>
              <a:sym typeface="Average"/>
            </a:endParaRPr>
          </a:p>
          <a:p>
            <a:pPr indent="-317500" lvl="0" marL="457200" rtl="0" algn="l">
              <a:lnSpc>
                <a:spcPct val="150000"/>
              </a:lnSpc>
              <a:spcBef>
                <a:spcPts val="0"/>
              </a:spcBef>
              <a:spcAft>
                <a:spcPts val="0"/>
              </a:spcAft>
              <a:buSzPts val="1400"/>
              <a:buFont typeface="Average"/>
              <a:buAutoNum type="arabicPeriod"/>
            </a:pPr>
            <a:r>
              <a:rPr lang="en-CA">
                <a:latin typeface="Average"/>
                <a:ea typeface="Average"/>
                <a:cs typeface="Average"/>
                <a:sym typeface="Average"/>
              </a:rPr>
              <a:t>Sufficient distance from the equator</a:t>
            </a:r>
            <a:endParaRPr>
              <a:latin typeface="Average"/>
              <a:ea typeface="Average"/>
              <a:cs typeface="Average"/>
              <a:sym typeface="Average"/>
            </a:endParaRPr>
          </a:p>
          <a:p>
            <a:pPr indent="-317500" lvl="0" marL="457200" rtl="0" algn="l">
              <a:lnSpc>
                <a:spcPct val="150000"/>
              </a:lnSpc>
              <a:spcBef>
                <a:spcPts val="0"/>
              </a:spcBef>
              <a:spcAft>
                <a:spcPts val="0"/>
              </a:spcAft>
              <a:buSzPts val="1400"/>
              <a:buFont typeface="Average"/>
              <a:buAutoNum type="arabicPeriod"/>
            </a:pPr>
            <a:r>
              <a:rPr lang="en-CA">
                <a:latin typeface="Average"/>
                <a:ea typeface="Average"/>
                <a:cs typeface="Average"/>
                <a:sym typeface="Average"/>
              </a:rPr>
              <a:t>Little vertical wind shear</a:t>
            </a:r>
            <a:endParaRPr>
              <a:latin typeface="Average"/>
              <a:ea typeface="Average"/>
              <a:cs typeface="Average"/>
              <a:sym typeface="Average"/>
            </a:endParaRPr>
          </a:p>
        </p:txBody>
      </p:sp>
      <p:pic>
        <p:nvPicPr>
          <p:cNvPr id="113" name="Google Shape;113;p16"/>
          <p:cNvPicPr preferRelativeResize="0"/>
          <p:nvPr/>
        </p:nvPicPr>
        <p:blipFill>
          <a:blip r:embed="rId4">
            <a:alphaModFix/>
          </a:blip>
          <a:stretch>
            <a:fillRect/>
          </a:stretch>
        </p:blipFill>
        <p:spPr>
          <a:xfrm>
            <a:off x="4756450" y="1338513"/>
            <a:ext cx="4063700" cy="2055385"/>
          </a:xfrm>
          <a:prstGeom prst="rect">
            <a:avLst/>
          </a:prstGeom>
          <a:noFill/>
          <a:ln>
            <a:noFill/>
          </a:ln>
        </p:spPr>
      </p:pic>
      <p:sp>
        <p:nvSpPr>
          <p:cNvPr id="114" name="Google Shape;114;p16"/>
          <p:cNvSpPr txBox="1"/>
          <p:nvPr/>
        </p:nvSpPr>
        <p:spPr>
          <a:xfrm>
            <a:off x="5740150" y="3281925"/>
            <a:ext cx="3950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000">
                <a:latin typeface="Oswald"/>
                <a:ea typeface="Oswald"/>
                <a:cs typeface="Oswald"/>
                <a:sym typeface="Oswald"/>
              </a:rPr>
              <a:t>Sea surface temperature around the world</a:t>
            </a:r>
            <a:endParaRPr sz="1000">
              <a:latin typeface="Oswald"/>
              <a:ea typeface="Oswald"/>
              <a:cs typeface="Oswald"/>
              <a:sym typeface="Oswa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8" name="Shape 118"/>
        <p:cNvGrpSpPr/>
        <p:nvPr/>
      </p:nvGrpSpPr>
      <p:grpSpPr>
        <a:xfrm>
          <a:off x="0" y="0"/>
          <a:ext cx="0" cy="0"/>
          <a:chOff x="0" y="0"/>
          <a:chExt cx="0" cy="0"/>
        </a:xfrm>
      </p:grpSpPr>
      <p:sp>
        <p:nvSpPr>
          <p:cNvPr id="119" name="Google Shape;119;p17"/>
          <p:cNvSpPr/>
          <p:nvPr/>
        </p:nvSpPr>
        <p:spPr>
          <a:xfrm>
            <a:off x="0" y="4678050"/>
            <a:ext cx="9144000" cy="59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p:nvPr/>
        </p:nvSpPr>
        <p:spPr>
          <a:xfrm>
            <a:off x="250" y="-23300"/>
            <a:ext cx="9144000" cy="59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7"/>
          <p:cNvSpPr txBox="1"/>
          <p:nvPr>
            <p:ph type="title"/>
          </p:nvPr>
        </p:nvSpPr>
        <p:spPr>
          <a:xfrm>
            <a:off x="3842625" y="450260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CA" sz="2000"/>
              <a:t>AMATH463: Fluid Dynamics</a:t>
            </a:r>
            <a:endParaRPr sz="2000"/>
          </a:p>
        </p:txBody>
      </p:sp>
      <p:pic>
        <p:nvPicPr>
          <p:cNvPr id="122" name="Google Shape;122;p17"/>
          <p:cNvPicPr preferRelativeResize="0"/>
          <p:nvPr/>
        </p:nvPicPr>
        <p:blipFill>
          <a:blip r:embed="rId3">
            <a:alphaModFix/>
          </a:blip>
          <a:stretch>
            <a:fillRect/>
          </a:stretch>
        </p:blipFill>
        <p:spPr>
          <a:xfrm>
            <a:off x="-59450" y="4569800"/>
            <a:ext cx="1902915" cy="761175"/>
          </a:xfrm>
          <a:prstGeom prst="rect">
            <a:avLst/>
          </a:prstGeom>
          <a:noFill/>
          <a:ln>
            <a:noFill/>
          </a:ln>
        </p:spPr>
      </p:pic>
      <p:sp>
        <p:nvSpPr>
          <p:cNvPr id="123" name="Google Shape;123;p17"/>
          <p:cNvSpPr txBox="1"/>
          <p:nvPr/>
        </p:nvSpPr>
        <p:spPr>
          <a:xfrm>
            <a:off x="334950" y="-11925"/>
            <a:ext cx="59667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2400">
                <a:solidFill>
                  <a:schemeClr val="dk1"/>
                </a:solidFill>
                <a:latin typeface="Oswald"/>
                <a:ea typeface="Oswald"/>
                <a:cs typeface="Oswald"/>
                <a:sym typeface="Oswald"/>
              </a:rPr>
              <a:t>Circulations</a:t>
            </a:r>
            <a:endParaRPr sz="2400">
              <a:solidFill>
                <a:schemeClr val="dk1"/>
              </a:solidFill>
              <a:latin typeface="Oswald"/>
              <a:ea typeface="Oswald"/>
              <a:cs typeface="Oswald"/>
              <a:sym typeface="Oswald"/>
            </a:endParaRPr>
          </a:p>
          <a:p>
            <a:pPr indent="0" lvl="0" marL="0" rtl="0" algn="l">
              <a:spcBef>
                <a:spcPts val="0"/>
              </a:spcBef>
              <a:spcAft>
                <a:spcPts val="0"/>
              </a:spcAft>
              <a:buNone/>
            </a:pPr>
            <a:r>
              <a:t/>
            </a:r>
            <a:endParaRPr>
              <a:solidFill>
                <a:schemeClr val="dk1"/>
              </a:solidFill>
              <a:latin typeface="Oswald"/>
              <a:ea typeface="Oswald"/>
              <a:cs typeface="Oswald"/>
              <a:sym typeface="Oswald"/>
            </a:endParaRPr>
          </a:p>
          <a:p>
            <a:pPr indent="0" lvl="0" marL="0" rtl="0" algn="l">
              <a:spcBef>
                <a:spcPts val="0"/>
              </a:spcBef>
              <a:spcAft>
                <a:spcPts val="0"/>
              </a:spcAft>
              <a:buNone/>
            </a:pPr>
            <a:r>
              <a:t/>
            </a:r>
            <a:endParaRPr>
              <a:solidFill>
                <a:schemeClr val="dk1"/>
              </a:solidFill>
              <a:latin typeface="Oswald"/>
              <a:ea typeface="Oswald"/>
              <a:cs typeface="Oswald"/>
              <a:sym typeface="Oswald"/>
            </a:endParaRPr>
          </a:p>
        </p:txBody>
      </p:sp>
      <p:cxnSp>
        <p:nvCxnSpPr>
          <p:cNvPr id="124" name="Google Shape;124;p17"/>
          <p:cNvCxnSpPr>
            <a:stCxn id="123" idx="1"/>
          </p:cNvCxnSpPr>
          <p:nvPr/>
        </p:nvCxnSpPr>
        <p:spPr>
          <a:xfrm>
            <a:off x="334950" y="480675"/>
            <a:ext cx="8362500" cy="0"/>
          </a:xfrm>
          <a:prstGeom prst="straightConnector1">
            <a:avLst/>
          </a:prstGeom>
          <a:noFill/>
          <a:ln cap="flat" cmpd="sng" w="9525">
            <a:solidFill>
              <a:schemeClr val="dk2"/>
            </a:solidFill>
            <a:prstDash val="solid"/>
            <a:round/>
            <a:headEnd len="med" w="med" type="none"/>
            <a:tailEnd len="med" w="med" type="none"/>
          </a:ln>
        </p:spPr>
      </p:cxnSp>
      <p:sp>
        <p:nvSpPr>
          <p:cNvPr id="125" name="Google Shape;125;p17"/>
          <p:cNvSpPr txBox="1"/>
          <p:nvPr/>
        </p:nvSpPr>
        <p:spPr>
          <a:xfrm>
            <a:off x="6725250" y="144200"/>
            <a:ext cx="19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solidFill>
                  <a:schemeClr val="dk1"/>
                </a:solidFill>
                <a:latin typeface="Oswald"/>
                <a:ea typeface="Oswald"/>
                <a:cs typeface="Oswald"/>
                <a:sym typeface="Oswald"/>
              </a:rPr>
              <a:t>Petra M. Duff &amp; David René</a:t>
            </a:r>
            <a:endParaRPr>
              <a:solidFill>
                <a:schemeClr val="dk1"/>
              </a:solidFill>
              <a:latin typeface="Average"/>
              <a:ea typeface="Average"/>
              <a:cs typeface="Average"/>
              <a:sym typeface="Average"/>
            </a:endParaRPr>
          </a:p>
        </p:txBody>
      </p:sp>
      <p:pic>
        <p:nvPicPr>
          <p:cNvPr id="126" name="Google Shape;126;p17"/>
          <p:cNvPicPr preferRelativeResize="0"/>
          <p:nvPr/>
        </p:nvPicPr>
        <p:blipFill>
          <a:blip r:embed="rId4">
            <a:alphaModFix/>
          </a:blip>
          <a:stretch>
            <a:fillRect/>
          </a:stretch>
        </p:blipFill>
        <p:spPr>
          <a:xfrm>
            <a:off x="182550" y="1013675"/>
            <a:ext cx="5261394" cy="3014025"/>
          </a:xfrm>
          <a:prstGeom prst="rect">
            <a:avLst/>
          </a:prstGeom>
          <a:noFill/>
          <a:ln>
            <a:noFill/>
          </a:ln>
        </p:spPr>
      </p:pic>
      <p:sp>
        <p:nvSpPr>
          <p:cNvPr id="127" name="Google Shape;127;p17"/>
          <p:cNvSpPr txBox="1"/>
          <p:nvPr/>
        </p:nvSpPr>
        <p:spPr>
          <a:xfrm>
            <a:off x="5781700" y="1292975"/>
            <a:ext cx="27408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Average"/>
                <a:ea typeface="Average"/>
                <a:cs typeface="Average"/>
                <a:sym typeface="Average"/>
              </a:rPr>
              <a:t>Primary circulation:</a:t>
            </a:r>
            <a:endParaRPr>
              <a:latin typeface="Average"/>
              <a:ea typeface="Average"/>
              <a:cs typeface="Average"/>
              <a:sym typeface="Average"/>
            </a:endParaRPr>
          </a:p>
          <a:p>
            <a:pPr indent="-317500" lvl="0" marL="457200" rtl="0" algn="l">
              <a:spcBef>
                <a:spcPts val="0"/>
              </a:spcBef>
              <a:spcAft>
                <a:spcPts val="0"/>
              </a:spcAft>
              <a:buSzPts val="1400"/>
              <a:buFont typeface="Average"/>
              <a:buChar char="●"/>
            </a:pPr>
            <a:r>
              <a:rPr lang="en-CA">
                <a:latin typeface="Average"/>
                <a:ea typeface="Average"/>
                <a:cs typeface="Average"/>
                <a:sym typeface="Average"/>
              </a:rPr>
              <a:t>Pressure gradient force</a:t>
            </a:r>
            <a:endParaRPr>
              <a:latin typeface="Average"/>
              <a:ea typeface="Average"/>
              <a:cs typeface="Average"/>
              <a:sym typeface="Average"/>
            </a:endParaRPr>
          </a:p>
          <a:p>
            <a:pPr indent="-317500" lvl="0" marL="457200" rtl="0" algn="l">
              <a:spcBef>
                <a:spcPts val="0"/>
              </a:spcBef>
              <a:spcAft>
                <a:spcPts val="0"/>
              </a:spcAft>
              <a:buSzPts val="1400"/>
              <a:buFont typeface="Average"/>
              <a:buChar char="●"/>
            </a:pPr>
            <a:r>
              <a:rPr lang="en-CA">
                <a:latin typeface="Average"/>
                <a:ea typeface="Average"/>
                <a:cs typeface="Average"/>
                <a:sym typeface="Average"/>
              </a:rPr>
              <a:t>Centrifugal force</a:t>
            </a:r>
            <a:endParaRPr>
              <a:latin typeface="Average"/>
              <a:ea typeface="Average"/>
              <a:cs typeface="Average"/>
              <a:sym typeface="Average"/>
            </a:endParaRPr>
          </a:p>
          <a:p>
            <a:pPr indent="-317500" lvl="0" marL="457200" rtl="0" algn="l">
              <a:spcBef>
                <a:spcPts val="0"/>
              </a:spcBef>
              <a:spcAft>
                <a:spcPts val="0"/>
              </a:spcAft>
              <a:buSzPts val="1400"/>
              <a:buFont typeface="Average"/>
              <a:buChar char="●"/>
            </a:pPr>
            <a:r>
              <a:rPr lang="en-CA">
                <a:latin typeface="Average"/>
                <a:ea typeface="Average"/>
                <a:cs typeface="Average"/>
                <a:sym typeface="Average"/>
              </a:rPr>
              <a:t>Coriolis force</a:t>
            </a:r>
            <a:endParaRPr>
              <a:latin typeface="Average"/>
              <a:ea typeface="Average"/>
              <a:cs typeface="Average"/>
              <a:sym typeface="Average"/>
            </a:endParaRPr>
          </a:p>
          <a:p>
            <a:pPr indent="-317500" lvl="0" marL="457200" rtl="0" algn="l">
              <a:spcBef>
                <a:spcPts val="0"/>
              </a:spcBef>
              <a:spcAft>
                <a:spcPts val="0"/>
              </a:spcAft>
              <a:buSzPts val="1400"/>
              <a:buFont typeface="Average"/>
              <a:buChar char="●"/>
            </a:pPr>
            <a:r>
              <a:rPr lang="en-CA">
                <a:latin typeface="Average"/>
                <a:ea typeface="Average"/>
                <a:cs typeface="Average"/>
                <a:sym typeface="Average"/>
              </a:rPr>
              <a:t>Friction</a:t>
            </a:r>
            <a:endParaRPr>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a:p>
            <a:pPr indent="0" lvl="0" marL="0" rtl="0" algn="l">
              <a:spcBef>
                <a:spcPts val="0"/>
              </a:spcBef>
              <a:spcAft>
                <a:spcPts val="0"/>
              </a:spcAft>
              <a:buNone/>
            </a:pPr>
            <a:r>
              <a:rPr lang="en-CA">
                <a:latin typeface="Average"/>
                <a:ea typeface="Average"/>
                <a:cs typeface="Average"/>
                <a:sym typeface="Average"/>
              </a:rPr>
              <a:t>Secondary circulation:</a:t>
            </a:r>
            <a:endParaRPr>
              <a:latin typeface="Average"/>
              <a:ea typeface="Average"/>
              <a:cs typeface="Average"/>
              <a:sym typeface="Average"/>
            </a:endParaRPr>
          </a:p>
          <a:p>
            <a:pPr indent="-317500" lvl="0" marL="457200" rtl="0" algn="l">
              <a:spcBef>
                <a:spcPts val="0"/>
              </a:spcBef>
              <a:spcAft>
                <a:spcPts val="0"/>
              </a:spcAft>
              <a:buSzPts val="1400"/>
              <a:buFont typeface="Average"/>
              <a:buChar char="●"/>
            </a:pPr>
            <a:r>
              <a:rPr lang="en-CA">
                <a:latin typeface="Average"/>
                <a:ea typeface="Average"/>
                <a:cs typeface="Average"/>
                <a:sym typeface="Average"/>
              </a:rPr>
              <a:t>Fluid mechanics</a:t>
            </a:r>
            <a:endParaRPr>
              <a:latin typeface="Average"/>
              <a:ea typeface="Average"/>
              <a:cs typeface="Average"/>
              <a:sym typeface="Average"/>
            </a:endParaRPr>
          </a:p>
          <a:p>
            <a:pPr indent="-317500" lvl="0" marL="457200" rtl="0" algn="l">
              <a:spcBef>
                <a:spcPts val="0"/>
              </a:spcBef>
              <a:spcAft>
                <a:spcPts val="0"/>
              </a:spcAft>
              <a:buSzPts val="1400"/>
              <a:buFont typeface="Average"/>
              <a:buChar char="●"/>
            </a:pPr>
            <a:r>
              <a:rPr lang="en-CA">
                <a:latin typeface="Average"/>
                <a:ea typeface="Average"/>
                <a:cs typeface="Average"/>
                <a:sym typeface="Average"/>
              </a:rPr>
              <a:t>Thermodynamics</a:t>
            </a:r>
            <a:endParaRPr>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1" name="Shape 131"/>
        <p:cNvGrpSpPr/>
        <p:nvPr/>
      </p:nvGrpSpPr>
      <p:grpSpPr>
        <a:xfrm>
          <a:off x="0" y="0"/>
          <a:ext cx="0" cy="0"/>
          <a:chOff x="0" y="0"/>
          <a:chExt cx="0" cy="0"/>
        </a:xfrm>
      </p:grpSpPr>
      <p:sp>
        <p:nvSpPr>
          <p:cNvPr id="132" name="Google Shape;132;p18"/>
          <p:cNvSpPr/>
          <p:nvPr/>
        </p:nvSpPr>
        <p:spPr>
          <a:xfrm>
            <a:off x="0" y="4678050"/>
            <a:ext cx="9144000" cy="59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8"/>
          <p:cNvSpPr/>
          <p:nvPr/>
        </p:nvSpPr>
        <p:spPr>
          <a:xfrm>
            <a:off x="250" y="-23300"/>
            <a:ext cx="9144000" cy="59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8"/>
          <p:cNvSpPr txBox="1"/>
          <p:nvPr>
            <p:ph type="title"/>
          </p:nvPr>
        </p:nvSpPr>
        <p:spPr>
          <a:xfrm>
            <a:off x="3842625" y="450260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CA" sz="2000"/>
              <a:t>AMATH463: Fluid Dynamics</a:t>
            </a:r>
            <a:endParaRPr sz="2000"/>
          </a:p>
        </p:txBody>
      </p:sp>
      <p:pic>
        <p:nvPicPr>
          <p:cNvPr id="135" name="Google Shape;135;p18"/>
          <p:cNvPicPr preferRelativeResize="0"/>
          <p:nvPr/>
        </p:nvPicPr>
        <p:blipFill>
          <a:blip r:embed="rId3">
            <a:alphaModFix/>
          </a:blip>
          <a:stretch>
            <a:fillRect/>
          </a:stretch>
        </p:blipFill>
        <p:spPr>
          <a:xfrm>
            <a:off x="-59450" y="4569800"/>
            <a:ext cx="1902915" cy="761175"/>
          </a:xfrm>
          <a:prstGeom prst="rect">
            <a:avLst/>
          </a:prstGeom>
          <a:noFill/>
          <a:ln>
            <a:noFill/>
          </a:ln>
        </p:spPr>
      </p:pic>
      <p:sp>
        <p:nvSpPr>
          <p:cNvPr id="136" name="Google Shape;136;p18"/>
          <p:cNvSpPr txBox="1"/>
          <p:nvPr/>
        </p:nvSpPr>
        <p:spPr>
          <a:xfrm>
            <a:off x="334950" y="-11925"/>
            <a:ext cx="59667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2400">
                <a:solidFill>
                  <a:schemeClr val="dk1"/>
                </a:solidFill>
                <a:latin typeface="Oswald"/>
                <a:ea typeface="Oswald"/>
                <a:cs typeface="Oswald"/>
                <a:sym typeface="Oswald"/>
              </a:rPr>
              <a:t>Overview of secondary circulation</a:t>
            </a:r>
            <a:endParaRPr sz="2400">
              <a:solidFill>
                <a:schemeClr val="dk1"/>
              </a:solidFill>
              <a:latin typeface="Oswald"/>
              <a:ea typeface="Oswald"/>
              <a:cs typeface="Oswald"/>
              <a:sym typeface="Oswald"/>
            </a:endParaRPr>
          </a:p>
          <a:p>
            <a:pPr indent="0" lvl="0" marL="0" rtl="0" algn="l">
              <a:spcBef>
                <a:spcPts val="0"/>
              </a:spcBef>
              <a:spcAft>
                <a:spcPts val="0"/>
              </a:spcAft>
              <a:buNone/>
            </a:pPr>
            <a:r>
              <a:t/>
            </a:r>
            <a:endParaRPr>
              <a:solidFill>
                <a:schemeClr val="dk1"/>
              </a:solidFill>
              <a:latin typeface="Oswald"/>
              <a:ea typeface="Oswald"/>
              <a:cs typeface="Oswald"/>
              <a:sym typeface="Oswald"/>
            </a:endParaRPr>
          </a:p>
          <a:p>
            <a:pPr indent="0" lvl="0" marL="0" rtl="0" algn="l">
              <a:spcBef>
                <a:spcPts val="0"/>
              </a:spcBef>
              <a:spcAft>
                <a:spcPts val="0"/>
              </a:spcAft>
              <a:buNone/>
            </a:pPr>
            <a:r>
              <a:t/>
            </a:r>
            <a:endParaRPr>
              <a:solidFill>
                <a:schemeClr val="dk1"/>
              </a:solidFill>
              <a:latin typeface="Oswald"/>
              <a:ea typeface="Oswald"/>
              <a:cs typeface="Oswald"/>
              <a:sym typeface="Oswald"/>
            </a:endParaRPr>
          </a:p>
        </p:txBody>
      </p:sp>
      <p:cxnSp>
        <p:nvCxnSpPr>
          <p:cNvPr id="137" name="Google Shape;137;p18"/>
          <p:cNvCxnSpPr>
            <a:stCxn id="136" idx="1"/>
          </p:cNvCxnSpPr>
          <p:nvPr/>
        </p:nvCxnSpPr>
        <p:spPr>
          <a:xfrm>
            <a:off x="334950" y="480675"/>
            <a:ext cx="8362500" cy="0"/>
          </a:xfrm>
          <a:prstGeom prst="straightConnector1">
            <a:avLst/>
          </a:prstGeom>
          <a:noFill/>
          <a:ln cap="flat" cmpd="sng" w="9525">
            <a:solidFill>
              <a:schemeClr val="dk2"/>
            </a:solidFill>
            <a:prstDash val="solid"/>
            <a:round/>
            <a:headEnd len="med" w="med" type="none"/>
            <a:tailEnd len="med" w="med" type="none"/>
          </a:ln>
        </p:spPr>
      </p:cxnSp>
      <p:sp>
        <p:nvSpPr>
          <p:cNvPr id="138" name="Google Shape;138;p18"/>
          <p:cNvSpPr txBox="1"/>
          <p:nvPr/>
        </p:nvSpPr>
        <p:spPr>
          <a:xfrm>
            <a:off x="6725250" y="144200"/>
            <a:ext cx="19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solidFill>
                  <a:schemeClr val="dk1"/>
                </a:solidFill>
                <a:latin typeface="Oswald"/>
                <a:ea typeface="Oswald"/>
                <a:cs typeface="Oswald"/>
                <a:sym typeface="Oswald"/>
              </a:rPr>
              <a:t>Petra M. Duff &amp; David René</a:t>
            </a:r>
            <a:endParaRPr>
              <a:solidFill>
                <a:schemeClr val="dk1"/>
              </a:solidFill>
              <a:latin typeface="Average"/>
              <a:ea typeface="Average"/>
              <a:cs typeface="Average"/>
              <a:sym typeface="Average"/>
            </a:endParaRPr>
          </a:p>
        </p:txBody>
      </p:sp>
      <p:pic>
        <p:nvPicPr>
          <p:cNvPr id="139" name="Google Shape;139;p18"/>
          <p:cNvPicPr preferRelativeResize="0"/>
          <p:nvPr/>
        </p:nvPicPr>
        <p:blipFill>
          <a:blip r:embed="rId4">
            <a:alphaModFix/>
          </a:blip>
          <a:stretch>
            <a:fillRect/>
          </a:stretch>
        </p:blipFill>
        <p:spPr>
          <a:xfrm>
            <a:off x="2180338" y="754800"/>
            <a:ext cx="4671726" cy="3742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3" name="Shape 143"/>
        <p:cNvGrpSpPr/>
        <p:nvPr/>
      </p:nvGrpSpPr>
      <p:grpSpPr>
        <a:xfrm>
          <a:off x="0" y="0"/>
          <a:ext cx="0" cy="0"/>
          <a:chOff x="0" y="0"/>
          <a:chExt cx="0" cy="0"/>
        </a:xfrm>
      </p:grpSpPr>
      <p:sp>
        <p:nvSpPr>
          <p:cNvPr id="144" name="Google Shape;144;p19"/>
          <p:cNvSpPr/>
          <p:nvPr/>
        </p:nvSpPr>
        <p:spPr>
          <a:xfrm>
            <a:off x="0" y="4678050"/>
            <a:ext cx="9144000" cy="59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9"/>
          <p:cNvSpPr/>
          <p:nvPr/>
        </p:nvSpPr>
        <p:spPr>
          <a:xfrm>
            <a:off x="250" y="-23300"/>
            <a:ext cx="9144000" cy="59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9"/>
          <p:cNvSpPr txBox="1"/>
          <p:nvPr>
            <p:ph type="title"/>
          </p:nvPr>
        </p:nvSpPr>
        <p:spPr>
          <a:xfrm>
            <a:off x="3842625" y="450260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CA" sz="2000"/>
              <a:t>AMATH463: Fluid Dynamics</a:t>
            </a:r>
            <a:endParaRPr sz="2000"/>
          </a:p>
        </p:txBody>
      </p:sp>
      <p:pic>
        <p:nvPicPr>
          <p:cNvPr id="147" name="Google Shape;147;p19"/>
          <p:cNvPicPr preferRelativeResize="0"/>
          <p:nvPr/>
        </p:nvPicPr>
        <p:blipFill>
          <a:blip r:embed="rId3">
            <a:alphaModFix/>
          </a:blip>
          <a:stretch>
            <a:fillRect/>
          </a:stretch>
        </p:blipFill>
        <p:spPr>
          <a:xfrm>
            <a:off x="-59450" y="4569800"/>
            <a:ext cx="1902915" cy="761175"/>
          </a:xfrm>
          <a:prstGeom prst="rect">
            <a:avLst/>
          </a:prstGeom>
          <a:noFill/>
          <a:ln>
            <a:noFill/>
          </a:ln>
        </p:spPr>
      </p:pic>
      <p:sp>
        <p:nvSpPr>
          <p:cNvPr id="148" name="Google Shape;148;p19"/>
          <p:cNvSpPr txBox="1"/>
          <p:nvPr/>
        </p:nvSpPr>
        <p:spPr>
          <a:xfrm>
            <a:off x="334950" y="-11925"/>
            <a:ext cx="59667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2400">
                <a:solidFill>
                  <a:schemeClr val="dk1"/>
                </a:solidFill>
                <a:latin typeface="Oswald"/>
                <a:ea typeface="Oswald"/>
                <a:cs typeface="Oswald"/>
                <a:sym typeface="Oswald"/>
              </a:rPr>
              <a:t>Primary circulation</a:t>
            </a:r>
            <a:endParaRPr sz="2400">
              <a:solidFill>
                <a:schemeClr val="dk1"/>
              </a:solidFill>
              <a:latin typeface="Oswald"/>
              <a:ea typeface="Oswald"/>
              <a:cs typeface="Oswald"/>
              <a:sym typeface="Oswald"/>
            </a:endParaRPr>
          </a:p>
          <a:p>
            <a:pPr indent="0" lvl="0" marL="0" rtl="0" algn="l">
              <a:spcBef>
                <a:spcPts val="0"/>
              </a:spcBef>
              <a:spcAft>
                <a:spcPts val="0"/>
              </a:spcAft>
              <a:buNone/>
            </a:pPr>
            <a:r>
              <a:t/>
            </a:r>
            <a:endParaRPr>
              <a:solidFill>
                <a:schemeClr val="dk1"/>
              </a:solidFill>
              <a:latin typeface="Oswald"/>
              <a:ea typeface="Oswald"/>
              <a:cs typeface="Oswald"/>
              <a:sym typeface="Oswald"/>
            </a:endParaRPr>
          </a:p>
          <a:p>
            <a:pPr indent="0" lvl="0" marL="0" rtl="0" algn="l">
              <a:spcBef>
                <a:spcPts val="0"/>
              </a:spcBef>
              <a:spcAft>
                <a:spcPts val="0"/>
              </a:spcAft>
              <a:buNone/>
            </a:pPr>
            <a:r>
              <a:t/>
            </a:r>
            <a:endParaRPr>
              <a:solidFill>
                <a:schemeClr val="dk1"/>
              </a:solidFill>
              <a:latin typeface="Oswald"/>
              <a:ea typeface="Oswald"/>
              <a:cs typeface="Oswald"/>
              <a:sym typeface="Oswald"/>
            </a:endParaRPr>
          </a:p>
        </p:txBody>
      </p:sp>
      <p:cxnSp>
        <p:nvCxnSpPr>
          <p:cNvPr id="149" name="Google Shape;149;p19"/>
          <p:cNvCxnSpPr>
            <a:stCxn id="148" idx="1"/>
          </p:cNvCxnSpPr>
          <p:nvPr/>
        </p:nvCxnSpPr>
        <p:spPr>
          <a:xfrm>
            <a:off x="334950" y="480675"/>
            <a:ext cx="8362500" cy="0"/>
          </a:xfrm>
          <a:prstGeom prst="straightConnector1">
            <a:avLst/>
          </a:prstGeom>
          <a:noFill/>
          <a:ln cap="flat" cmpd="sng" w="9525">
            <a:solidFill>
              <a:schemeClr val="dk2"/>
            </a:solidFill>
            <a:prstDash val="solid"/>
            <a:round/>
            <a:headEnd len="med" w="med" type="none"/>
            <a:tailEnd len="med" w="med" type="none"/>
          </a:ln>
        </p:spPr>
      </p:cxnSp>
      <p:sp>
        <p:nvSpPr>
          <p:cNvPr id="150" name="Google Shape;150;p19"/>
          <p:cNvSpPr txBox="1"/>
          <p:nvPr/>
        </p:nvSpPr>
        <p:spPr>
          <a:xfrm>
            <a:off x="6725250" y="144200"/>
            <a:ext cx="19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solidFill>
                  <a:schemeClr val="dk1"/>
                </a:solidFill>
                <a:latin typeface="Oswald"/>
                <a:ea typeface="Oswald"/>
                <a:cs typeface="Oswald"/>
                <a:sym typeface="Oswald"/>
              </a:rPr>
              <a:t>Petra M. Duff &amp; David René</a:t>
            </a:r>
            <a:endParaRPr>
              <a:solidFill>
                <a:schemeClr val="dk1"/>
              </a:solidFill>
              <a:latin typeface="Average"/>
              <a:ea typeface="Average"/>
              <a:cs typeface="Average"/>
              <a:sym typeface="Average"/>
            </a:endParaRPr>
          </a:p>
        </p:txBody>
      </p:sp>
      <p:sp>
        <p:nvSpPr>
          <p:cNvPr id="151" name="Google Shape;151;p19"/>
          <p:cNvSpPr txBox="1"/>
          <p:nvPr/>
        </p:nvSpPr>
        <p:spPr>
          <a:xfrm>
            <a:off x="726225" y="808575"/>
            <a:ext cx="50088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Average"/>
                <a:ea typeface="Average"/>
                <a:cs typeface="Average"/>
                <a:sym typeface="Average"/>
              </a:rPr>
              <a:t>We take in account the rotation of the Earth and look at how a given vector varies in the inertial state as a function of the rotational state:  </a:t>
            </a:r>
            <a:endParaRPr>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a:p>
            <a:pPr indent="0" lvl="0" marL="0" rtl="0" algn="l">
              <a:spcBef>
                <a:spcPts val="0"/>
              </a:spcBef>
              <a:spcAft>
                <a:spcPts val="0"/>
              </a:spcAft>
              <a:buNone/>
            </a:pPr>
            <a:r>
              <a:rPr lang="en-CA">
                <a:latin typeface="Average"/>
                <a:ea typeface="Average"/>
                <a:cs typeface="Average"/>
                <a:sym typeface="Average"/>
              </a:rPr>
              <a:t>Setting this vector to be a position vector gives us the following:</a:t>
            </a:r>
            <a:endParaRPr>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a:p>
            <a:pPr indent="0" lvl="0" marL="0" rtl="0" algn="l">
              <a:spcBef>
                <a:spcPts val="0"/>
              </a:spcBef>
              <a:spcAft>
                <a:spcPts val="0"/>
              </a:spcAft>
              <a:buNone/>
            </a:pPr>
            <a:r>
              <a:rPr lang="en-CA">
                <a:latin typeface="Average"/>
                <a:ea typeface="Average"/>
                <a:cs typeface="Average"/>
                <a:sym typeface="Average"/>
              </a:rPr>
              <a:t>And reusing our first equation with our velocity vector gives:</a:t>
            </a:r>
            <a:endParaRPr>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p:txBody>
      </p:sp>
      <p:pic>
        <p:nvPicPr>
          <p:cNvPr id="152" name="Google Shape;152;p19"/>
          <p:cNvPicPr preferRelativeResize="0"/>
          <p:nvPr/>
        </p:nvPicPr>
        <p:blipFill>
          <a:blip r:embed="rId4">
            <a:alphaModFix/>
          </a:blip>
          <a:stretch>
            <a:fillRect/>
          </a:stretch>
        </p:blipFill>
        <p:spPr>
          <a:xfrm>
            <a:off x="6029675" y="767075"/>
            <a:ext cx="2811466" cy="3224525"/>
          </a:xfrm>
          <a:prstGeom prst="rect">
            <a:avLst/>
          </a:prstGeom>
          <a:noFill/>
          <a:ln>
            <a:noFill/>
          </a:ln>
        </p:spPr>
      </p:pic>
      <p:pic>
        <p:nvPicPr>
          <p:cNvPr id="153" name="Google Shape;153;p19"/>
          <p:cNvPicPr preferRelativeResize="0"/>
          <p:nvPr/>
        </p:nvPicPr>
        <p:blipFill>
          <a:blip r:embed="rId5">
            <a:alphaModFix/>
          </a:blip>
          <a:stretch>
            <a:fillRect/>
          </a:stretch>
        </p:blipFill>
        <p:spPr>
          <a:xfrm>
            <a:off x="1606400" y="1526700"/>
            <a:ext cx="2848300" cy="903550"/>
          </a:xfrm>
          <a:prstGeom prst="rect">
            <a:avLst/>
          </a:prstGeom>
          <a:noFill/>
          <a:ln>
            <a:noFill/>
          </a:ln>
        </p:spPr>
      </p:pic>
      <p:pic>
        <p:nvPicPr>
          <p:cNvPr id="154" name="Google Shape;154;p19"/>
          <p:cNvPicPr preferRelativeResize="0"/>
          <p:nvPr/>
        </p:nvPicPr>
        <p:blipFill>
          <a:blip r:embed="rId6">
            <a:alphaModFix/>
          </a:blip>
          <a:stretch>
            <a:fillRect/>
          </a:stretch>
        </p:blipFill>
        <p:spPr>
          <a:xfrm>
            <a:off x="2087575" y="2630400"/>
            <a:ext cx="1885950" cy="390525"/>
          </a:xfrm>
          <a:prstGeom prst="rect">
            <a:avLst/>
          </a:prstGeom>
          <a:noFill/>
          <a:ln>
            <a:noFill/>
          </a:ln>
        </p:spPr>
      </p:pic>
      <p:pic>
        <p:nvPicPr>
          <p:cNvPr id="155" name="Google Shape;155;p19"/>
          <p:cNvPicPr preferRelativeResize="0"/>
          <p:nvPr/>
        </p:nvPicPr>
        <p:blipFill>
          <a:blip r:embed="rId7">
            <a:alphaModFix/>
          </a:blip>
          <a:stretch>
            <a:fillRect/>
          </a:stretch>
        </p:blipFill>
        <p:spPr>
          <a:xfrm>
            <a:off x="1762913" y="3282275"/>
            <a:ext cx="2535264" cy="618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9" name="Shape 159"/>
        <p:cNvGrpSpPr/>
        <p:nvPr/>
      </p:nvGrpSpPr>
      <p:grpSpPr>
        <a:xfrm>
          <a:off x="0" y="0"/>
          <a:ext cx="0" cy="0"/>
          <a:chOff x="0" y="0"/>
          <a:chExt cx="0" cy="0"/>
        </a:xfrm>
      </p:grpSpPr>
      <p:sp>
        <p:nvSpPr>
          <p:cNvPr id="160" name="Google Shape;160;p20"/>
          <p:cNvSpPr/>
          <p:nvPr/>
        </p:nvSpPr>
        <p:spPr>
          <a:xfrm>
            <a:off x="0" y="4678050"/>
            <a:ext cx="9144000" cy="59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0"/>
          <p:cNvSpPr/>
          <p:nvPr/>
        </p:nvSpPr>
        <p:spPr>
          <a:xfrm>
            <a:off x="250" y="-23300"/>
            <a:ext cx="9144000" cy="59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0"/>
          <p:cNvSpPr txBox="1"/>
          <p:nvPr>
            <p:ph type="title"/>
          </p:nvPr>
        </p:nvSpPr>
        <p:spPr>
          <a:xfrm>
            <a:off x="3842625" y="450260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CA" sz="2000"/>
              <a:t>AMATH463: Fluid Dynamics</a:t>
            </a:r>
            <a:endParaRPr sz="2000"/>
          </a:p>
        </p:txBody>
      </p:sp>
      <p:pic>
        <p:nvPicPr>
          <p:cNvPr id="163" name="Google Shape;163;p20"/>
          <p:cNvPicPr preferRelativeResize="0"/>
          <p:nvPr/>
        </p:nvPicPr>
        <p:blipFill>
          <a:blip r:embed="rId3">
            <a:alphaModFix/>
          </a:blip>
          <a:stretch>
            <a:fillRect/>
          </a:stretch>
        </p:blipFill>
        <p:spPr>
          <a:xfrm>
            <a:off x="-59450" y="4569800"/>
            <a:ext cx="1902915" cy="761175"/>
          </a:xfrm>
          <a:prstGeom prst="rect">
            <a:avLst/>
          </a:prstGeom>
          <a:noFill/>
          <a:ln>
            <a:noFill/>
          </a:ln>
        </p:spPr>
      </p:pic>
      <p:sp>
        <p:nvSpPr>
          <p:cNvPr id="164" name="Google Shape;164;p20"/>
          <p:cNvSpPr txBox="1"/>
          <p:nvPr/>
        </p:nvSpPr>
        <p:spPr>
          <a:xfrm>
            <a:off x="334950" y="-11925"/>
            <a:ext cx="59667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2400">
                <a:solidFill>
                  <a:schemeClr val="dk1"/>
                </a:solidFill>
                <a:latin typeface="Oswald"/>
                <a:ea typeface="Oswald"/>
                <a:cs typeface="Oswald"/>
                <a:sym typeface="Oswald"/>
              </a:rPr>
              <a:t>Primary circulation</a:t>
            </a:r>
            <a:endParaRPr sz="2400">
              <a:solidFill>
                <a:schemeClr val="dk1"/>
              </a:solidFill>
              <a:latin typeface="Oswald"/>
              <a:ea typeface="Oswald"/>
              <a:cs typeface="Oswald"/>
              <a:sym typeface="Oswald"/>
            </a:endParaRPr>
          </a:p>
          <a:p>
            <a:pPr indent="0" lvl="0" marL="0" rtl="0" algn="l">
              <a:spcBef>
                <a:spcPts val="0"/>
              </a:spcBef>
              <a:spcAft>
                <a:spcPts val="0"/>
              </a:spcAft>
              <a:buNone/>
            </a:pPr>
            <a:r>
              <a:t/>
            </a:r>
            <a:endParaRPr>
              <a:solidFill>
                <a:schemeClr val="dk1"/>
              </a:solidFill>
              <a:latin typeface="Oswald"/>
              <a:ea typeface="Oswald"/>
              <a:cs typeface="Oswald"/>
              <a:sym typeface="Oswald"/>
            </a:endParaRPr>
          </a:p>
          <a:p>
            <a:pPr indent="0" lvl="0" marL="0" rtl="0" algn="l">
              <a:spcBef>
                <a:spcPts val="0"/>
              </a:spcBef>
              <a:spcAft>
                <a:spcPts val="0"/>
              </a:spcAft>
              <a:buNone/>
            </a:pPr>
            <a:r>
              <a:t/>
            </a:r>
            <a:endParaRPr>
              <a:solidFill>
                <a:schemeClr val="dk1"/>
              </a:solidFill>
              <a:latin typeface="Oswald"/>
              <a:ea typeface="Oswald"/>
              <a:cs typeface="Oswald"/>
              <a:sym typeface="Oswald"/>
            </a:endParaRPr>
          </a:p>
        </p:txBody>
      </p:sp>
      <p:cxnSp>
        <p:nvCxnSpPr>
          <p:cNvPr id="165" name="Google Shape;165;p20"/>
          <p:cNvCxnSpPr>
            <a:stCxn id="164" idx="1"/>
          </p:cNvCxnSpPr>
          <p:nvPr/>
        </p:nvCxnSpPr>
        <p:spPr>
          <a:xfrm>
            <a:off x="334950" y="480675"/>
            <a:ext cx="8362500" cy="0"/>
          </a:xfrm>
          <a:prstGeom prst="straightConnector1">
            <a:avLst/>
          </a:prstGeom>
          <a:noFill/>
          <a:ln cap="flat" cmpd="sng" w="9525">
            <a:solidFill>
              <a:schemeClr val="dk2"/>
            </a:solidFill>
            <a:prstDash val="solid"/>
            <a:round/>
            <a:headEnd len="med" w="med" type="none"/>
            <a:tailEnd len="med" w="med" type="none"/>
          </a:ln>
        </p:spPr>
      </p:cxnSp>
      <p:sp>
        <p:nvSpPr>
          <p:cNvPr id="166" name="Google Shape;166;p20"/>
          <p:cNvSpPr txBox="1"/>
          <p:nvPr/>
        </p:nvSpPr>
        <p:spPr>
          <a:xfrm>
            <a:off x="6725250" y="144200"/>
            <a:ext cx="19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solidFill>
                  <a:schemeClr val="dk1"/>
                </a:solidFill>
                <a:latin typeface="Oswald"/>
                <a:ea typeface="Oswald"/>
                <a:cs typeface="Oswald"/>
                <a:sym typeface="Oswald"/>
              </a:rPr>
              <a:t>Petra M. Duff &amp; David René</a:t>
            </a:r>
            <a:endParaRPr>
              <a:solidFill>
                <a:schemeClr val="dk1"/>
              </a:solidFill>
              <a:latin typeface="Average"/>
              <a:ea typeface="Average"/>
              <a:cs typeface="Average"/>
              <a:sym typeface="Average"/>
            </a:endParaRPr>
          </a:p>
        </p:txBody>
      </p:sp>
      <p:sp>
        <p:nvSpPr>
          <p:cNvPr id="167" name="Google Shape;167;p20"/>
          <p:cNvSpPr txBox="1"/>
          <p:nvPr/>
        </p:nvSpPr>
        <p:spPr>
          <a:xfrm>
            <a:off x="726225" y="808575"/>
            <a:ext cx="5008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p:txBody>
      </p:sp>
      <p:pic>
        <p:nvPicPr>
          <p:cNvPr id="168" name="Google Shape;168;p20"/>
          <p:cNvPicPr preferRelativeResize="0"/>
          <p:nvPr/>
        </p:nvPicPr>
        <p:blipFill>
          <a:blip r:embed="rId4">
            <a:alphaModFix/>
          </a:blip>
          <a:stretch>
            <a:fillRect/>
          </a:stretch>
        </p:blipFill>
        <p:spPr>
          <a:xfrm>
            <a:off x="2042625" y="807013"/>
            <a:ext cx="1885950" cy="390525"/>
          </a:xfrm>
          <a:prstGeom prst="rect">
            <a:avLst/>
          </a:prstGeom>
          <a:noFill/>
          <a:ln>
            <a:noFill/>
          </a:ln>
        </p:spPr>
      </p:pic>
      <p:pic>
        <p:nvPicPr>
          <p:cNvPr id="169" name="Google Shape;169;p20"/>
          <p:cNvPicPr preferRelativeResize="0"/>
          <p:nvPr/>
        </p:nvPicPr>
        <p:blipFill>
          <a:blip r:embed="rId5">
            <a:alphaModFix/>
          </a:blip>
          <a:stretch>
            <a:fillRect/>
          </a:stretch>
        </p:blipFill>
        <p:spPr>
          <a:xfrm>
            <a:off x="4405763" y="692925"/>
            <a:ext cx="2535264" cy="618725"/>
          </a:xfrm>
          <a:prstGeom prst="rect">
            <a:avLst/>
          </a:prstGeom>
          <a:noFill/>
          <a:ln>
            <a:noFill/>
          </a:ln>
        </p:spPr>
      </p:pic>
      <p:sp>
        <p:nvSpPr>
          <p:cNvPr id="170" name="Google Shape;170;p20"/>
          <p:cNvSpPr txBox="1"/>
          <p:nvPr/>
        </p:nvSpPr>
        <p:spPr>
          <a:xfrm>
            <a:off x="911200" y="1202750"/>
            <a:ext cx="7322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Average"/>
                <a:ea typeface="Average"/>
                <a:cs typeface="Average"/>
                <a:sym typeface="Average"/>
              </a:rPr>
              <a:t>Using this first equation within the second yields this relation between our inertial acceleration and rotational acceleration:</a:t>
            </a:r>
            <a:endParaRPr>
              <a:latin typeface="Average"/>
              <a:ea typeface="Average"/>
              <a:cs typeface="Average"/>
              <a:sym typeface="Average"/>
            </a:endParaRPr>
          </a:p>
        </p:txBody>
      </p:sp>
      <p:pic>
        <p:nvPicPr>
          <p:cNvPr id="171" name="Google Shape;171;p20"/>
          <p:cNvPicPr preferRelativeResize="0"/>
          <p:nvPr/>
        </p:nvPicPr>
        <p:blipFill>
          <a:blip r:embed="rId6">
            <a:alphaModFix/>
          </a:blip>
          <a:stretch>
            <a:fillRect/>
          </a:stretch>
        </p:blipFill>
        <p:spPr>
          <a:xfrm>
            <a:off x="1623825" y="1948275"/>
            <a:ext cx="2762250" cy="400050"/>
          </a:xfrm>
          <a:prstGeom prst="rect">
            <a:avLst/>
          </a:prstGeom>
          <a:noFill/>
          <a:ln>
            <a:noFill/>
          </a:ln>
        </p:spPr>
      </p:pic>
      <p:sp>
        <p:nvSpPr>
          <p:cNvPr id="172" name="Google Shape;172;p20"/>
          <p:cNvSpPr txBox="1"/>
          <p:nvPr/>
        </p:nvSpPr>
        <p:spPr>
          <a:xfrm>
            <a:off x="4408450" y="1912175"/>
            <a:ext cx="431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Average"/>
                <a:ea typeface="Average"/>
                <a:cs typeface="Average"/>
                <a:sym typeface="Average"/>
              </a:rPr>
              <a:t>where</a:t>
            </a:r>
            <a:endParaRPr>
              <a:latin typeface="Average"/>
              <a:ea typeface="Average"/>
              <a:cs typeface="Average"/>
              <a:sym typeface="Average"/>
            </a:endParaRPr>
          </a:p>
        </p:txBody>
      </p:sp>
      <p:pic>
        <p:nvPicPr>
          <p:cNvPr id="173" name="Google Shape;173;p20"/>
          <p:cNvPicPr preferRelativeResize="0"/>
          <p:nvPr/>
        </p:nvPicPr>
        <p:blipFill>
          <a:blip r:embed="rId7">
            <a:alphaModFix/>
          </a:blip>
          <a:stretch>
            <a:fillRect/>
          </a:stretch>
        </p:blipFill>
        <p:spPr>
          <a:xfrm>
            <a:off x="5021938" y="1752075"/>
            <a:ext cx="1607725" cy="720400"/>
          </a:xfrm>
          <a:prstGeom prst="rect">
            <a:avLst/>
          </a:prstGeom>
          <a:noFill/>
          <a:ln>
            <a:noFill/>
          </a:ln>
        </p:spPr>
      </p:pic>
      <p:sp>
        <p:nvSpPr>
          <p:cNvPr id="174" name="Google Shape;174;p20"/>
          <p:cNvSpPr txBox="1"/>
          <p:nvPr/>
        </p:nvSpPr>
        <p:spPr>
          <a:xfrm>
            <a:off x="911200" y="2466075"/>
            <a:ext cx="6888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Average"/>
                <a:ea typeface="Average"/>
                <a:cs typeface="Average"/>
                <a:sym typeface="Average"/>
              </a:rPr>
              <a:t>We can insert this in the Navier-Stokes equation to obtain an equivalent in the rotating frame:</a:t>
            </a:r>
            <a:endParaRPr>
              <a:latin typeface="Average"/>
              <a:ea typeface="Average"/>
              <a:cs typeface="Average"/>
              <a:sym typeface="Average"/>
            </a:endParaRPr>
          </a:p>
        </p:txBody>
      </p:sp>
      <p:pic>
        <p:nvPicPr>
          <p:cNvPr id="175" name="Google Shape;175;p20"/>
          <p:cNvPicPr preferRelativeResize="0"/>
          <p:nvPr/>
        </p:nvPicPr>
        <p:blipFill>
          <a:blip r:embed="rId8">
            <a:alphaModFix/>
          </a:blip>
          <a:stretch>
            <a:fillRect/>
          </a:stretch>
        </p:blipFill>
        <p:spPr>
          <a:xfrm>
            <a:off x="2096100" y="2857675"/>
            <a:ext cx="4629150" cy="781050"/>
          </a:xfrm>
          <a:prstGeom prst="rect">
            <a:avLst/>
          </a:prstGeom>
          <a:noFill/>
          <a:ln>
            <a:noFill/>
          </a:ln>
        </p:spPr>
      </p:pic>
      <p:sp>
        <p:nvSpPr>
          <p:cNvPr id="176" name="Google Shape;176;p20"/>
          <p:cNvSpPr txBox="1"/>
          <p:nvPr/>
        </p:nvSpPr>
        <p:spPr>
          <a:xfrm>
            <a:off x="3351125" y="3592038"/>
            <a:ext cx="431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Average"/>
                <a:ea typeface="Average"/>
                <a:cs typeface="Average"/>
                <a:sym typeface="Average"/>
              </a:rPr>
              <a:t>with</a:t>
            </a:r>
            <a:endParaRPr>
              <a:latin typeface="Average"/>
              <a:ea typeface="Average"/>
              <a:cs typeface="Average"/>
              <a:sym typeface="Average"/>
            </a:endParaRPr>
          </a:p>
        </p:txBody>
      </p:sp>
      <p:pic>
        <p:nvPicPr>
          <p:cNvPr id="177" name="Google Shape;177;p20"/>
          <p:cNvPicPr preferRelativeResize="0"/>
          <p:nvPr/>
        </p:nvPicPr>
        <p:blipFill>
          <a:blip r:embed="rId9">
            <a:alphaModFix/>
          </a:blip>
          <a:stretch>
            <a:fillRect/>
          </a:stretch>
        </p:blipFill>
        <p:spPr>
          <a:xfrm>
            <a:off x="3839125" y="3571663"/>
            <a:ext cx="1547935" cy="440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1" name="Shape 181"/>
        <p:cNvGrpSpPr/>
        <p:nvPr/>
      </p:nvGrpSpPr>
      <p:grpSpPr>
        <a:xfrm>
          <a:off x="0" y="0"/>
          <a:ext cx="0" cy="0"/>
          <a:chOff x="0" y="0"/>
          <a:chExt cx="0" cy="0"/>
        </a:xfrm>
      </p:grpSpPr>
      <p:sp>
        <p:nvSpPr>
          <p:cNvPr id="182" name="Google Shape;182;p21"/>
          <p:cNvSpPr/>
          <p:nvPr/>
        </p:nvSpPr>
        <p:spPr>
          <a:xfrm>
            <a:off x="0" y="4678050"/>
            <a:ext cx="9144000" cy="59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1"/>
          <p:cNvSpPr/>
          <p:nvPr/>
        </p:nvSpPr>
        <p:spPr>
          <a:xfrm>
            <a:off x="250" y="-23300"/>
            <a:ext cx="9144000" cy="59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1"/>
          <p:cNvSpPr txBox="1"/>
          <p:nvPr>
            <p:ph type="title"/>
          </p:nvPr>
        </p:nvSpPr>
        <p:spPr>
          <a:xfrm>
            <a:off x="3842625" y="450260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CA" sz="2000"/>
              <a:t>AMATH463: Fluid Dynamics</a:t>
            </a:r>
            <a:endParaRPr sz="2000"/>
          </a:p>
        </p:txBody>
      </p:sp>
      <p:pic>
        <p:nvPicPr>
          <p:cNvPr id="185" name="Google Shape;185;p21"/>
          <p:cNvPicPr preferRelativeResize="0"/>
          <p:nvPr/>
        </p:nvPicPr>
        <p:blipFill>
          <a:blip r:embed="rId3">
            <a:alphaModFix/>
          </a:blip>
          <a:stretch>
            <a:fillRect/>
          </a:stretch>
        </p:blipFill>
        <p:spPr>
          <a:xfrm>
            <a:off x="-59450" y="4569800"/>
            <a:ext cx="1902915" cy="761175"/>
          </a:xfrm>
          <a:prstGeom prst="rect">
            <a:avLst/>
          </a:prstGeom>
          <a:noFill/>
          <a:ln>
            <a:noFill/>
          </a:ln>
        </p:spPr>
      </p:pic>
      <p:sp>
        <p:nvSpPr>
          <p:cNvPr id="186" name="Google Shape;186;p21"/>
          <p:cNvSpPr txBox="1"/>
          <p:nvPr/>
        </p:nvSpPr>
        <p:spPr>
          <a:xfrm>
            <a:off x="334950" y="-11925"/>
            <a:ext cx="59667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2400">
                <a:solidFill>
                  <a:schemeClr val="dk1"/>
                </a:solidFill>
                <a:latin typeface="Oswald"/>
                <a:ea typeface="Oswald"/>
                <a:cs typeface="Oswald"/>
                <a:sym typeface="Oswald"/>
              </a:rPr>
              <a:t>Primary circulation</a:t>
            </a:r>
            <a:endParaRPr sz="2400">
              <a:solidFill>
                <a:schemeClr val="dk1"/>
              </a:solidFill>
              <a:latin typeface="Oswald"/>
              <a:ea typeface="Oswald"/>
              <a:cs typeface="Oswald"/>
              <a:sym typeface="Oswald"/>
            </a:endParaRPr>
          </a:p>
          <a:p>
            <a:pPr indent="0" lvl="0" marL="0" rtl="0" algn="l">
              <a:spcBef>
                <a:spcPts val="0"/>
              </a:spcBef>
              <a:spcAft>
                <a:spcPts val="0"/>
              </a:spcAft>
              <a:buNone/>
            </a:pPr>
            <a:r>
              <a:t/>
            </a:r>
            <a:endParaRPr>
              <a:solidFill>
                <a:schemeClr val="dk1"/>
              </a:solidFill>
              <a:latin typeface="Oswald"/>
              <a:ea typeface="Oswald"/>
              <a:cs typeface="Oswald"/>
              <a:sym typeface="Oswald"/>
            </a:endParaRPr>
          </a:p>
          <a:p>
            <a:pPr indent="0" lvl="0" marL="0" rtl="0" algn="l">
              <a:spcBef>
                <a:spcPts val="0"/>
              </a:spcBef>
              <a:spcAft>
                <a:spcPts val="0"/>
              </a:spcAft>
              <a:buNone/>
            </a:pPr>
            <a:r>
              <a:t/>
            </a:r>
            <a:endParaRPr>
              <a:solidFill>
                <a:schemeClr val="dk1"/>
              </a:solidFill>
              <a:latin typeface="Oswald"/>
              <a:ea typeface="Oswald"/>
              <a:cs typeface="Oswald"/>
              <a:sym typeface="Oswald"/>
            </a:endParaRPr>
          </a:p>
        </p:txBody>
      </p:sp>
      <p:cxnSp>
        <p:nvCxnSpPr>
          <p:cNvPr id="187" name="Google Shape;187;p21"/>
          <p:cNvCxnSpPr>
            <a:stCxn id="186" idx="1"/>
          </p:cNvCxnSpPr>
          <p:nvPr/>
        </p:nvCxnSpPr>
        <p:spPr>
          <a:xfrm>
            <a:off x="334950" y="480675"/>
            <a:ext cx="8362500" cy="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1"/>
          <p:cNvSpPr txBox="1"/>
          <p:nvPr/>
        </p:nvSpPr>
        <p:spPr>
          <a:xfrm>
            <a:off x="6725250" y="144200"/>
            <a:ext cx="19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solidFill>
                  <a:schemeClr val="dk1"/>
                </a:solidFill>
                <a:latin typeface="Oswald"/>
                <a:ea typeface="Oswald"/>
                <a:cs typeface="Oswald"/>
                <a:sym typeface="Oswald"/>
              </a:rPr>
              <a:t>Petra M. Duff &amp; David René</a:t>
            </a:r>
            <a:endParaRPr>
              <a:solidFill>
                <a:schemeClr val="dk1"/>
              </a:solidFill>
              <a:latin typeface="Average"/>
              <a:ea typeface="Average"/>
              <a:cs typeface="Average"/>
              <a:sym typeface="Average"/>
            </a:endParaRPr>
          </a:p>
        </p:txBody>
      </p:sp>
      <p:sp>
        <p:nvSpPr>
          <p:cNvPr id="189" name="Google Shape;189;p21"/>
          <p:cNvSpPr txBox="1"/>
          <p:nvPr/>
        </p:nvSpPr>
        <p:spPr>
          <a:xfrm>
            <a:off x="524075" y="535075"/>
            <a:ext cx="431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Average"/>
                <a:ea typeface="Average"/>
                <a:cs typeface="Average"/>
                <a:sym typeface="Average"/>
              </a:rPr>
              <a:t>We can then make an f-plane approximation:</a:t>
            </a:r>
            <a:endParaRPr>
              <a:latin typeface="Average"/>
              <a:ea typeface="Average"/>
              <a:cs typeface="Average"/>
              <a:sym typeface="Average"/>
            </a:endParaRPr>
          </a:p>
        </p:txBody>
      </p:sp>
      <p:pic>
        <p:nvPicPr>
          <p:cNvPr id="190" name="Google Shape;190;p21"/>
          <p:cNvPicPr preferRelativeResize="0"/>
          <p:nvPr/>
        </p:nvPicPr>
        <p:blipFill>
          <a:blip r:embed="rId4">
            <a:alphaModFix/>
          </a:blip>
          <a:stretch>
            <a:fillRect/>
          </a:stretch>
        </p:blipFill>
        <p:spPr>
          <a:xfrm>
            <a:off x="793600" y="935275"/>
            <a:ext cx="2512200" cy="2316150"/>
          </a:xfrm>
          <a:prstGeom prst="rect">
            <a:avLst/>
          </a:prstGeom>
          <a:noFill/>
          <a:ln>
            <a:noFill/>
          </a:ln>
        </p:spPr>
      </p:pic>
      <p:sp>
        <p:nvSpPr>
          <p:cNvPr id="191" name="Google Shape;191;p21"/>
          <p:cNvSpPr txBox="1"/>
          <p:nvPr/>
        </p:nvSpPr>
        <p:spPr>
          <a:xfrm>
            <a:off x="3945600" y="1295225"/>
            <a:ext cx="431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verage"/>
              <a:ea typeface="Average"/>
              <a:cs typeface="Average"/>
              <a:sym typeface="Average"/>
            </a:endParaRPr>
          </a:p>
        </p:txBody>
      </p:sp>
      <p:pic>
        <p:nvPicPr>
          <p:cNvPr id="192" name="Google Shape;192;p21"/>
          <p:cNvPicPr preferRelativeResize="0"/>
          <p:nvPr/>
        </p:nvPicPr>
        <p:blipFill>
          <a:blip r:embed="rId5">
            <a:alphaModFix/>
          </a:blip>
          <a:stretch>
            <a:fillRect/>
          </a:stretch>
        </p:blipFill>
        <p:spPr>
          <a:xfrm>
            <a:off x="6071900" y="919388"/>
            <a:ext cx="1752675" cy="431825"/>
          </a:xfrm>
          <a:prstGeom prst="rect">
            <a:avLst/>
          </a:prstGeom>
          <a:noFill/>
          <a:ln>
            <a:noFill/>
          </a:ln>
        </p:spPr>
      </p:pic>
      <p:pic>
        <p:nvPicPr>
          <p:cNvPr id="193" name="Google Shape;193;p21"/>
          <p:cNvPicPr preferRelativeResize="0"/>
          <p:nvPr/>
        </p:nvPicPr>
        <p:blipFill>
          <a:blip r:embed="rId6">
            <a:alphaModFix/>
          </a:blip>
          <a:stretch>
            <a:fillRect/>
          </a:stretch>
        </p:blipFill>
        <p:spPr>
          <a:xfrm>
            <a:off x="3458200" y="870550"/>
            <a:ext cx="1972200" cy="529504"/>
          </a:xfrm>
          <a:prstGeom prst="rect">
            <a:avLst/>
          </a:prstGeom>
          <a:noFill/>
          <a:ln>
            <a:noFill/>
          </a:ln>
        </p:spPr>
      </p:pic>
      <p:pic>
        <p:nvPicPr>
          <p:cNvPr id="194" name="Google Shape;194;p21"/>
          <p:cNvPicPr preferRelativeResize="0"/>
          <p:nvPr/>
        </p:nvPicPr>
        <p:blipFill>
          <a:blip r:embed="rId7">
            <a:alphaModFix/>
          </a:blip>
          <a:stretch>
            <a:fillRect/>
          </a:stretch>
        </p:blipFill>
        <p:spPr>
          <a:xfrm>
            <a:off x="3945600" y="1295225"/>
            <a:ext cx="3479571" cy="529500"/>
          </a:xfrm>
          <a:prstGeom prst="rect">
            <a:avLst/>
          </a:prstGeom>
          <a:noFill/>
          <a:ln>
            <a:noFill/>
          </a:ln>
        </p:spPr>
      </p:pic>
      <p:sp>
        <p:nvSpPr>
          <p:cNvPr id="195" name="Google Shape;195;p21"/>
          <p:cNvSpPr txBox="1"/>
          <p:nvPr/>
        </p:nvSpPr>
        <p:spPr>
          <a:xfrm>
            <a:off x="3507375" y="1716675"/>
            <a:ext cx="431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latin typeface="Average"/>
                <a:ea typeface="Average"/>
                <a:cs typeface="Average"/>
                <a:sym typeface="Average"/>
              </a:rPr>
              <a:t>We input these in our NS equation:</a:t>
            </a:r>
            <a:endParaRPr>
              <a:latin typeface="Average"/>
              <a:ea typeface="Average"/>
              <a:cs typeface="Average"/>
              <a:sym typeface="Average"/>
            </a:endParaRPr>
          </a:p>
        </p:txBody>
      </p:sp>
      <p:pic>
        <p:nvPicPr>
          <p:cNvPr id="196" name="Google Shape;196;p21"/>
          <p:cNvPicPr preferRelativeResize="0"/>
          <p:nvPr/>
        </p:nvPicPr>
        <p:blipFill>
          <a:blip r:embed="rId8">
            <a:alphaModFix/>
          </a:blip>
          <a:stretch>
            <a:fillRect/>
          </a:stretch>
        </p:blipFill>
        <p:spPr>
          <a:xfrm>
            <a:off x="3773025" y="1998588"/>
            <a:ext cx="3781192" cy="2080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